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4"/>
  </p:notesMasterIdLst>
  <p:sldIdLst>
    <p:sldId id="256" r:id="rId2"/>
    <p:sldId id="333" r:id="rId3"/>
    <p:sldId id="334" r:id="rId4"/>
    <p:sldId id="331" r:id="rId5"/>
    <p:sldId id="335" r:id="rId6"/>
    <p:sldId id="327" r:id="rId7"/>
    <p:sldId id="328" r:id="rId8"/>
    <p:sldId id="339" r:id="rId9"/>
    <p:sldId id="338" r:id="rId10"/>
    <p:sldId id="397" r:id="rId11"/>
    <p:sldId id="405" r:id="rId12"/>
    <p:sldId id="346" r:id="rId13"/>
    <p:sldId id="354" r:id="rId14"/>
    <p:sldId id="355" r:id="rId15"/>
    <p:sldId id="340" r:id="rId16"/>
    <p:sldId id="274" r:id="rId17"/>
    <p:sldId id="366" r:id="rId18"/>
    <p:sldId id="404" r:id="rId19"/>
    <p:sldId id="367" r:id="rId20"/>
    <p:sldId id="368" r:id="rId21"/>
    <p:sldId id="369" r:id="rId22"/>
    <p:sldId id="350" r:id="rId23"/>
    <p:sldId id="414" r:id="rId24"/>
    <p:sldId id="416" r:id="rId25"/>
    <p:sldId id="417" r:id="rId26"/>
    <p:sldId id="418" r:id="rId27"/>
    <p:sldId id="411" r:id="rId28"/>
    <p:sldId id="420" r:id="rId29"/>
    <p:sldId id="421" r:id="rId30"/>
    <p:sldId id="422" r:id="rId31"/>
    <p:sldId id="370" r:id="rId32"/>
    <p:sldId id="351" r:id="rId33"/>
    <p:sldId id="378" r:id="rId34"/>
    <p:sldId id="401" r:id="rId35"/>
    <p:sldId id="424" r:id="rId36"/>
    <p:sldId id="423" r:id="rId37"/>
    <p:sldId id="362" r:id="rId38"/>
    <p:sldId id="425" r:id="rId39"/>
    <p:sldId id="363" r:id="rId40"/>
    <p:sldId id="288" r:id="rId41"/>
    <p:sldId id="395" r:id="rId42"/>
    <p:sldId id="389" r:id="rId43"/>
    <p:sldId id="426" r:id="rId44"/>
    <p:sldId id="382" r:id="rId45"/>
    <p:sldId id="394" r:id="rId46"/>
    <p:sldId id="383" r:id="rId47"/>
    <p:sldId id="384" r:id="rId48"/>
    <p:sldId id="385" r:id="rId49"/>
    <p:sldId id="390" r:id="rId50"/>
    <p:sldId id="391" r:id="rId51"/>
    <p:sldId id="386" r:id="rId52"/>
    <p:sldId id="388" r:id="rId53"/>
    <p:sldId id="387" r:id="rId54"/>
    <p:sldId id="393" r:id="rId55"/>
    <p:sldId id="360" r:id="rId56"/>
    <p:sldId id="375" r:id="rId57"/>
    <p:sldId id="402" r:id="rId58"/>
    <p:sldId id="403" r:id="rId59"/>
    <p:sldId id="293" r:id="rId60"/>
    <p:sldId id="295" r:id="rId61"/>
    <p:sldId id="291" r:id="rId62"/>
    <p:sldId id="296" r:id="rId63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97" autoAdjust="0"/>
  </p:normalViewPr>
  <p:slideViewPr>
    <p:cSldViewPr snapToGrid="0">
      <p:cViewPr varScale="1">
        <p:scale>
          <a:sx n="84" d="100"/>
          <a:sy n="84" d="100"/>
        </p:scale>
        <p:origin x="581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B8045E-EB64-4612-890E-246117716BCE}" type="datetimeFigureOut">
              <a:rPr lang="es-CL" smtClean="0"/>
              <a:t>20-03-2023</a:t>
            </a:fld>
            <a:endParaRPr lang="es-C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72C22E-3700-461F-880D-1DF7C661F6EF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322458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CBCC0-B1D6-49D9-BB6C-95CFE5DDE6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023EA8-DFFF-202E-1CE1-1D7CC32D49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697E0-E71B-CF8D-709D-8F03CD6C2B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66530"/>
            <a:ext cx="2743200" cy="365125"/>
          </a:xfrm>
          <a:prstGeom prst="rect">
            <a:avLst/>
          </a:prstGeom>
        </p:spPr>
        <p:txBody>
          <a:bodyPr/>
          <a:lstStyle/>
          <a:p>
            <a:fld id="{03E8B439-5574-41BB-9091-3BFACE846866}" type="datetime1">
              <a:rPr lang="es-CL" smtClean="0"/>
              <a:t>20-03-2023</a:t>
            </a:fld>
            <a:endParaRPr lang="es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B22199-975E-3587-8505-905D8B230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69F88-39CF-128A-1077-33CF1128D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7640" y="6356350"/>
            <a:ext cx="563880" cy="36512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fld id="{940E5692-7E19-4264-9402-ABE23259D7A1}" type="slidenum">
              <a:rPr lang="es-CL" smtClean="0"/>
              <a:pPr/>
              <a:t>‹#›</a:t>
            </a:fld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82960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5E6B6-7CB2-2C7E-DA4E-2D6B0B07E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08AC73-260D-53D6-97BA-910425BACB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C404B8-A01B-C100-E60E-C9B6E0F6AA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66530"/>
            <a:ext cx="2743200" cy="365125"/>
          </a:xfrm>
          <a:prstGeom prst="rect">
            <a:avLst/>
          </a:prstGeom>
        </p:spPr>
        <p:txBody>
          <a:bodyPr/>
          <a:lstStyle/>
          <a:p>
            <a:fld id="{E1333541-EF73-47C0-980B-FA25F326EDC1}" type="datetime1">
              <a:rPr lang="es-CL" smtClean="0"/>
              <a:t>20-03-2023</a:t>
            </a:fld>
            <a:endParaRPr lang="es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288BD4-BADB-04ED-A645-D5F787ECA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B7A98-D917-C036-6404-796694A42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0E5692-7E19-4264-9402-ABE23259D7A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87764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4127FF-EDCA-F744-C904-7FFB0CDEE2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EBB564-B308-36CD-DA71-E1CBF5D5BD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CF4C2-D8AC-10AD-78FA-DE862B4A37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66530"/>
            <a:ext cx="2743200" cy="365125"/>
          </a:xfrm>
          <a:prstGeom prst="rect">
            <a:avLst/>
          </a:prstGeom>
        </p:spPr>
        <p:txBody>
          <a:bodyPr/>
          <a:lstStyle/>
          <a:p>
            <a:fld id="{F40DBEA0-6F8B-4795-8986-8772D1AE3D3E}" type="datetime1">
              <a:rPr lang="es-CL" smtClean="0"/>
              <a:t>20-03-2023</a:t>
            </a:fld>
            <a:endParaRPr lang="es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348BB-9826-0C37-62DD-35985AC0A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3C235-213D-E72B-D88D-6B148CE1F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0E5692-7E19-4264-9402-ABE23259D7A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03312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4516F-CC8C-9D76-5E64-EB174416F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E5017-C7E0-CA0B-F4EA-246BEB1040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3D191-BB46-1056-A057-FC4F15136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66530"/>
            <a:ext cx="2743200" cy="365125"/>
          </a:xfrm>
          <a:prstGeom prst="rect">
            <a:avLst/>
          </a:prstGeom>
        </p:spPr>
        <p:txBody>
          <a:bodyPr/>
          <a:lstStyle/>
          <a:p>
            <a:fld id="{0BFCA859-F6E8-422A-A0CC-9603B71BE1A0}" type="datetime1">
              <a:rPr lang="es-CL" smtClean="0"/>
              <a:t>20-03-2023</a:t>
            </a:fld>
            <a:endParaRPr lang="es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A0F2A-A7FC-EDC8-2AAF-FC149508C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B91CA8-C104-18BF-C35D-9326AD9BF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0E5692-7E19-4264-9402-ABE23259D7A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95713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22599-1694-82F5-DC98-E3B9A458A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58EEA-21AF-61FA-0C88-2FD42AE94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A195B-0A84-1666-9269-2EA2137AA7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66530"/>
            <a:ext cx="2743200" cy="365125"/>
          </a:xfrm>
          <a:prstGeom prst="rect">
            <a:avLst/>
          </a:prstGeom>
        </p:spPr>
        <p:txBody>
          <a:bodyPr/>
          <a:lstStyle/>
          <a:p>
            <a:fld id="{67DC1AE2-4C22-42FB-B7BB-B8BAFE1B9E58}" type="datetime1">
              <a:rPr lang="es-CL" smtClean="0"/>
              <a:t>20-03-2023</a:t>
            </a:fld>
            <a:endParaRPr lang="es-C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7A846-4866-1BE1-1682-A9C6058C4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963947-7745-2751-63AD-14A430F4D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0E5692-7E19-4264-9402-ABE23259D7A1}" type="slidenum">
              <a:rPr lang="es-CL" smtClean="0"/>
              <a:pPr/>
              <a:t>‹#›</a:t>
            </a:fld>
            <a:r>
              <a:rPr lang="es-C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184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2EC11-C0B9-C9E8-D74D-7AAF944BB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5577C3-5D50-0488-17B5-B794596E04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FA46D2-5420-AE20-61D7-E5DF80C3E6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EFF47B-0EBB-8BCB-D1BD-9F38948807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66530"/>
            <a:ext cx="2743200" cy="365125"/>
          </a:xfrm>
          <a:prstGeom prst="rect">
            <a:avLst/>
          </a:prstGeom>
        </p:spPr>
        <p:txBody>
          <a:bodyPr/>
          <a:lstStyle/>
          <a:p>
            <a:fld id="{DB79E788-4B42-4A89-8265-A8A5B86E6EC9}" type="datetime1">
              <a:rPr lang="es-CL" smtClean="0"/>
              <a:t>20-03-2023</a:t>
            </a:fld>
            <a:endParaRPr lang="es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360E90-7A56-51D2-C018-368BB957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31786-7D10-5EC1-BD9E-1E10FF4A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0E5692-7E19-4264-9402-ABE23259D7A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8774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7F517-5D4F-7EFF-D76C-8E2061EB7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FA30E4-9AE0-034A-375E-5015C72F5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9C5767D-5145-1C66-914A-BCE7E5D89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CB7545-73E1-C984-2645-85B861C7E3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02FAA6-C8F1-BC53-31F7-A0BA73FD46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F62FDD-8645-233A-9B0F-D9228D515A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66530"/>
            <a:ext cx="2743200" cy="365125"/>
          </a:xfrm>
          <a:prstGeom prst="rect">
            <a:avLst/>
          </a:prstGeom>
        </p:spPr>
        <p:txBody>
          <a:bodyPr/>
          <a:lstStyle/>
          <a:p>
            <a:fld id="{C377F189-F3C0-4807-8C4C-1FC7647F16FB}" type="datetime1">
              <a:rPr lang="es-CL" smtClean="0"/>
              <a:t>20-03-2023</a:t>
            </a:fld>
            <a:endParaRPr lang="es-C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7A4BC3-DB91-638C-B311-AFA37C360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9987C1-B130-EA7C-B44A-01FA3E478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0E5692-7E19-4264-9402-ABE23259D7A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07356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E95DB-506F-76C5-E028-9E61E15E8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66B1E4-3266-F9C1-6A30-62B1D0E6C8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66530"/>
            <a:ext cx="2743200" cy="365125"/>
          </a:xfrm>
          <a:prstGeom prst="rect">
            <a:avLst/>
          </a:prstGeom>
        </p:spPr>
        <p:txBody>
          <a:bodyPr/>
          <a:lstStyle/>
          <a:p>
            <a:fld id="{4310F848-C050-4258-B565-A286665C242F}" type="datetime1">
              <a:rPr lang="es-CL" smtClean="0"/>
              <a:t>20-03-2023</a:t>
            </a:fld>
            <a:endParaRPr lang="es-C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6690EC-4D54-E7A9-AB40-531519F3E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7E08E2-9F14-C49E-C36F-26BA3ED97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0E5692-7E19-4264-9402-ABE23259D7A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7411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97791A-9010-20F1-929B-E80EA06240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8395" y="6492875"/>
            <a:ext cx="2743200" cy="365125"/>
          </a:xfrm>
          <a:prstGeom prst="rect">
            <a:avLst/>
          </a:prstGeom>
        </p:spPr>
        <p:txBody>
          <a:bodyPr/>
          <a:lstStyle/>
          <a:p>
            <a:fld id="{B6AF431D-683A-4974-A27F-9A4EC20CAAAF}" type="datetime1">
              <a:rPr lang="es-CL" smtClean="0"/>
              <a:t>20-03-2023</a:t>
            </a:fld>
            <a:endParaRPr lang="es-C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640D49-368B-A9BA-CBE7-68332999A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endParaRPr lang="es-C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43475D-38B0-CD35-5950-A143E071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" y="6492875"/>
            <a:ext cx="817123" cy="365125"/>
          </a:xfrm>
          <a:prstGeom prst="rect">
            <a:avLst/>
          </a:prstGeo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940E5692-7E19-4264-9402-ABE23259D7A1}" type="slidenum">
              <a:rPr lang="es-CL" smtClean="0"/>
              <a:pPr/>
              <a:t>‹#›</a:t>
            </a:fld>
            <a:r>
              <a:rPr lang="es-CL" dirty="0"/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128740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99EDB9-1ED3-4730-35ED-7B7F17079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0D510-7AB0-1B2C-4CB5-F73F90F80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CB5FE6-65CC-62D3-CE9D-7F833127F1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DF6B46-BA70-4FAF-676E-40BFC4DCD3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66530"/>
            <a:ext cx="2743200" cy="365125"/>
          </a:xfrm>
          <a:prstGeom prst="rect">
            <a:avLst/>
          </a:prstGeom>
        </p:spPr>
        <p:txBody>
          <a:bodyPr/>
          <a:lstStyle/>
          <a:p>
            <a:fld id="{8585AA06-7C37-4F75-AE52-082E4B7DD95E}" type="datetime1">
              <a:rPr lang="es-CL" smtClean="0"/>
              <a:t>20-03-2023</a:t>
            </a:fld>
            <a:endParaRPr lang="es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AA75C4-3947-EB71-4958-C1BB7B1F2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2CDC83-27AF-F11A-1D68-DD28273A8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0E5692-7E19-4264-9402-ABE23259D7A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6090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1A2F7-08D5-0304-0D1C-67ABCA5C7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64FA72-0135-C31E-0FFA-F6C9B7A703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7A39E5-293C-2DE1-BC79-FB91FF03C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1175FB-3696-B3D4-68DC-7A40E6EE66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66530"/>
            <a:ext cx="2743200" cy="365125"/>
          </a:xfrm>
          <a:prstGeom prst="rect">
            <a:avLst/>
          </a:prstGeom>
        </p:spPr>
        <p:txBody>
          <a:bodyPr/>
          <a:lstStyle/>
          <a:p>
            <a:fld id="{78014D64-1FC3-4AB0-9D28-85624B13B155}" type="datetime1">
              <a:rPr lang="es-CL" smtClean="0"/>
              <a:t>20-03-2023</a:t>
            </a:fld>
            <a:endParaRPr lang="es-C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A0BD6-2557-4CA7-B806-A4F1A46BB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EE8BA0-9D87-1033-034A-FA1BD5B83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0E5692-7E19-4264-9402-ABE23259D7A1}" type="slidenum">
              <a:rPr lang="es-CL" smtClean="0"/>
              <a:t>‹#›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3894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34C2EC-9087-D325-857D-5DCF348FD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C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46FBAC-9524-BA1A-AFDD-7C2D80EF1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C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4B5AF-2AB6-40B4-F149-58383ADBDD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060" y="648733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 dirty="0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5A01BD8D-5993-A004-B601-33F51696D0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92875"/>
            <a:ext cx="83820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</a:lstStyle>
          <a:p>
            <a:fld id="{940E5692-7E19-4264-9402-ABE23259D7A1}" type="slidenum">
              <a:rPr lang="es-CL" smtClean="0"/>
              <a:pPr/>
              <a:t>‹#›</a:t>
            </a:fld>
            <a:r>
              <a:rPr lang="es-CL" dirty="0"/>
              <a:t> de 44</a:t>
            </a:r>
          </a:p>
        </p:txBody>
      </p:sp>
    </p:spTree>
    <p:extLst>
      <p:ext uri="{BB962C8B-B14F-4D97-AF65-F5344CB8AC3E}">
        <p14:creationId xmlns:p14="http://schemas.microsoft.com/office/powerpoint/2010/main" val="2281746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77F3566C-E70A-7B47-0F28-3C64FEC36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906" y="52253"/>
            <a:ext cx="2070934" cy="535586"/>
          </a:xfrm>
          <a:prstGeom prst="rect">
            <a:avLst/>
          </a:prstGeom>
        </p:spPr>
      </p:pic>
      <p:pic>
        <p:nvPicPr>
          <p:cNvPr id="1028" name="Picture 4" descr="Logo Cuadrado | Sitio Web DCC">
            <a:extLst>
              <a:ext uri="{FF2B5EF4-FFF2-40B4-BE49-F238E27FC236}">
                <a16:creationId xmlns:a16="http://schemas.microsoft.com/office/drawing/2014/main" id="{672C9E62-3844-C1D1-AF52-088A61B94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8734" y="0"/>
            <a:ext cx="1225360" cy="63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4937D1-AB9C-085A-F4A5-78857F5B4825}"/>
              </a:ext>
            </a:extLst>
          </p:cNvPr>
          <p:cNvSpPr txBox="1"/>
          <p:nvPr/>
        </p:nvSpPr>
        <p:spPr>
          <a:xfrm>
            <a:off x="2331720" y="994563"/>
            <a:ext cx="75285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30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APRENDIZAJE MULTIETIQUETA DE PATRONES GEOMÉTRICOS EN OBJETOS DE HERENCIA CULTURAL</a:t>
            </a:r>
            <a:endParaRPr lang="es-CL" sz="3000" dirty="0">
              <a:latin typeface="Avenir Next LT Pro" panose="020B0504020202020204" pitchFamily="34" charset="0"/>
              <a:ea typeface="UD Digi Kyokasho NP-R" panose="020B0400000000000000" pitchFamily="18" charset="-128"/>
              <a:cs typeface="Nirmala Text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DC59BD-0FD3-9FBF-836A-F4969235A2C6}"/>
              </a:ext>
            </a:extLst>
          </p:cNvPr>
          <p:cNvSpPr/>
          <p:nvPr/>
        </p:nvSpPr>
        <p:spPr>
          <a:xfrm>
            <a:off x="2641600" y="2471891"/>
            <a:ext cx="6918960" cy="1143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3DC69A-77A9-71BE-A8A0-CDC13219C73F}"/>
              </a:ext>
            </a:extLst>
          </p:cNvPr>
          <p:cNvSpPr txBox="1"/>
          <p:nvPr/>
        </p:nvSpPr>
        <p:spPr>
          <a:xfrm>
            <a:off x="2188839" y="2608260"/>
            <a:ext cx="78143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4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Defensa de Tesis para optar al grado de Magíster en Ciencia </a:t>
            </a:r>
            <a:r>
              <a:rPr lang="es-CL" sz="1400" dirty="0">
                <a:solidFill>
                  <a:srgbClr val="000000"/>
                </a:solidFill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d</a:t>
            </a:r>
            <a:r>
              <a:rPr lang="es-CL" sz="14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e Datos</a:t>
            </a:r>
          </a:p>
          <a:p>
            <a:pPr algn="ctr"/>
            <a:r>
              <a:rPr lang="es-CL" sz="1400" dirty="0">
                <a:solidFill>
                  <a:srgbClr val="000000"/>
                </a:solidFill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Defensa de Memoria para optar al título de Ingeniero Civil en Computación</a:t>
            </a:r>
            <a:endParaRPr lang="es-CL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2D5152-E726-6E3D-E3FD-5709CFC5AC2A}"/>
              </a:ext>
            </a:extLst>
          </p:cNvPr>
          <p:cNvSpPr txBox="1"/>
          <p:nvPr/>
        </p:nvSpPr>
        <p:spPr>
          <a:xfrm>
            <a:off x="2514600" y="3628303"/>
            <a:ext cx="71628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Estudiante:</a:t>
            </a:r>
          </a:p>
          <a:p>
            <a:pPr algn="ctr"/>
            <a:r>
              <a:rPr lang="es-ES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Matías Vergara Silva </a:t>
            </a:r>
          </a:p>
          <a:p>
            <a:pPr algn="ctr"/>
            <a:endParaRPr lang="es-ES" dirty="0">
              <a:solidFill>
                <a:srgbClr val="000000"/>
              </a:solidFill>
              <a:latin typeface="Avenir Next LT Pro" panose="020B0504020202020204" pitchFamily="34" charset="0"/>
            </a:endParaRPr>
          </a:p>
          <a:p>
            <a:pPr algn="ctr"/>
            <a:r>
              <a:rPr lang="es-ES" b="1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Comisión:</a:t>
            </a:r>
          </a:p>
          <a:p>
            <a:pPr algn="ctr"/>
            <a:r>
              <a:rPr lang="es-ES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Benjamín Bustos – DCC Universidad de Chile</a:t>
            </a:r>
            <a:endParaRPr lang="es-ES" dirty="0">
              <a:solidFill>
                <a:srgbClr val="000000"/>
              </a:solidFill>
              <a:effectLst/>
              <a:latin typeface="Avenir Next LT Pro" panose="020B0504020202020204" pitchFamily="34" charset="0"/>
            </a:endParaRPr>
          </a:p>
          <a:p>
            <a:pPr algn="ctr"/>
            <a:r>
              <a:rPr lang="es-ES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Iván </a:t>
            </a:r>
            <a:r>
              <a:rPr lang="es-ES" i="0" u="none" strike="noStrike" dirty="0" err="1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Sipirán</a:t>
            </a:r>
            <a:r>
              <a:rPr lang="es-ES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 - DCC Universidad de Chile</a:t>
            </a:r>
          </a:p>
          <a:p>
            <a:pPr algn="ctr"/>
            <a:r>
              <a:rPr lang="es-ES" dirty="0">
                <a:solidFill>
                  <a:srgbClr val="000000"/>
                </a:solidFill>
                <a:latin typeface="Avenir Next LT Pro" panose="020B0504020202020204" pitchFamily="34" charset="0"/>
              </a:rPr>
              <a:t>Marcelo Mendoza – DCC Pontificia Universidad Católica de Chile</a:t>
            </a:r>
            <a:endParaRPr lang="es-ES" dirty="0">
              <a:solidFill>
                <a:srgbClr val="000000"/>
              </a:solidFill>
              <a:effectLst/>
              <a:latin typeface="Avenir Next LT Pro" panose="020B05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8AD235-D973-E44D-B3D0-6E61C84EDCE3}"/>
              </a:ext>
            </a:extLst>
          </p:cNvPr>
          <p:cNvSpPr txBox="1"/>
          <p:nvPr/>
        </p:nvSpPr>
        <p:spPr>
          <a:xfrm>
            <a:off x="3053891" y="6291324"/>
            <a:ext cx="60943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dirty="0">
                <a:solidFill>
                  <a:srgbClr val="000000"/>
                </a:solidFill>
                <a:latin typeface="Avenir Next LT Pro" panose="020B0504020202020204" pitchFamily="34" charset="0"/>
              </a:rPr>
              <a:t>Santiago, Chile, 2023</a:t>
            </a:r>
            <a:r>
              <a:rPr lang="es-ES" sz="140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489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>
            <a:off x="-19455" y="6553435"/>
            <a:ext cx="12192000" cy="309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67302-D18E-86AE-B1E5-DF680CE27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9455" y="6553435"/>
            <a:ext cx="670965" cy="309109"/>
          </a:xfrm>
        </p:spPr>
        <p:txBody>
          <a:bodyPr/>
          <a:lstStyle/>
          <a:p>
            <a:r>
              <a:rPr lang="es-CL" dirty="0"/>
              <a:t>9/27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BD3E38-81E4-7B0E-2135-EBC40E68431C}"/>
              </a:ext>
            </a:extLst>
          </p:cNvPr>
          <p:cNvSpPr/>
          <p:nvPr/>
        </p:nvSpPr>
        <p:spPr>
          <a:xfrm>
            <a:off x="6389356" y="6625030"/>
            <a:ext cx="1147077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1. Introducción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2A829F2-A7E0-CB84-1D34-3E13B0AEA9D4}"/>
              </a:ext>
            </a:extLst>
          </p:cNvPr>
          <p:cNvSpPr/>
          <p:nvPr/>
        </p:nvSpPr>
        <p:spPr>
          <a:xfrm>
            <a:off x="7626729" y="6625031"/>
            <a:ext cx="957667" cy="162052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2. Objetivos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AA0F4E5-7FCD-8A7E-C2D6-2D2460233BD2}"/>
              </a:ext>
            </a:extLst>
          </p:cNvPr>
          <p:cNvSpPr/>
          <p:nvPr/>
        </p:nvSpPr>
        <p:spPr>
          <a:xfrm>
            <a:off x="8645777" y="6625031"/>
            <a:ext cx="1147077" cy="162053"/>
          </a:xfrm>
          <a:prstGeom prst="roundRect">
            <a:avLst/>
          </a:prstGeom>
          <a:solidFill>
            <a:schemeClr val="lt1">
              <a:alpha val="8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3. Metodología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DDD8CD-BDC1-6437-046C-1054046295DD}"/>
              </a:ext>
            </a:extLst>
          </p:cNvPr>
          <p:cNvSpPr/>
          <p:nvPr/>
        </p:nvSpPr>
        <p:spPr>
          <a:xfrm>
            <a:off x="10938148" y="6625873"/>
            <a:ext cx="1168605" cy="161211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5. Conclusiones</a:t>
            </a:r>
            <a:endParaRPr lang="es-CL" sz="1050" dirty="0">
              <a:solidFill>
                <a:schemeClr val="accent1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80CFA32-9EA2-ED41-C49B-2706A8389EEB}"/>
              </a:ext>
            </a:extLst>
          </p:cNvPr>
          <p:cNvSpPr/>
          <p:nvPr/>
        </p:nvSpPr>
        <p:spPr>
          <a:xfrm>
            <a:off x="9854235" y="6625031"/>
            <a:ext cx="1022532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4. Resultados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BF27F4-09F2-F4C4-6D9B-AA60483F98AE}"/>
              </a:ext>
            </a:extLst>
          </p:cNvPr>
          <p:cNvSpPr/>
          <p:nvPr/>
        </p:nvSpPr>
        <p:spPr>
          <a:xfrm>
            <a:off x="0" y="-38910"/>
            <a:ext cx="12211454" cy="631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7330CE-1611-1211-A099-712EBF2441F6}"/>
              </a:ext>
            </a:extLst>
          </p:cNvPr>
          <p:cNvSpPr txBox="1"/>
          <p:nvPr/>
        </p:nvSpPr>
        <p:spPr>
          <a:xfrm>
            <a:off x="107003" y="120562"/>
            <a:ext cx="92020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TÉCNICAS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8E0944-B48A-E362-79B6-F6F5F09F2301}"/>
              </a:ext>
            </a:extLst>
          </p:cNvPr>
          <p:cNvSpPr txBox="1"/>
          <p:nvPr/>
        </p:nvSpPr>
        <p:spPr>
          <a:xfrm>
            <a:off x="2651760" y="1085405"/>
            <a:ext cx="68884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chemeClr val="accent4"/>
                </a:solidFill>
                <a:latin typeface="Avenir Next LT Pro" panose="020B0504020202020204" pitchFamily="34" charset="0"/>
              </a:rPr>
              <a:t>Aprendizaje supervisado </a:t>
            </a:r>
            <a:r>
              <a:rPr lang="es-CL" sz="2000" b="1" dirty="0" err="1">
                <a:solidFill>
                  <a:schemeClr val="accent4"/>
                </a:solidFill>
                <a:latin typeface="Avenir Next LT Pro" panose="020B0504020202020204" pitchFamily="34" charset="0"/>
              </a:rPr>
              <a:t>multietiqueta</a:t>
            </a:r>
            <a:endParaRPr lang="es-CL" sz="2000" b="1" dirty="0">
              <a:solidFill>
                <a:schemeClr val="accent4"/>
              </a:solidFill>
              <a:latin typeface="Avenir Next LT Pro" panose="020B0504020202020204" pitchFamily="34" charset="0"/>
            </a:endParaRPr>
          </a:p>
          <a:p>
            <a:pPr algn="ctr"/>
            <a:r>
              <a:rPr lang="es-CL" sz="2000" dirty="0">
                <a:latin typeface="Avenir Next LT Pro" panose="020B0504020202020204" pitchFamily="34" charset="0"/>
              </a:rPr>
              <a:t>Dos grandes enfoques.</a:t>
            </a:r>
            <a:endParaRPr lang="es-CL" sz="2000" dirty="0"/>
          </a:p>
          <a:p>
            <a:pPr algn="ctr"/>
            <a:endParaRPr lang="es-CL" sz="2000" b="1" dirty="0">
              <a:solidFill>
                <a:schemeClr val="accent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4984D0-3535-DD68-1341-745F5985A529}"/>
              </a:ext>
            </a:extLst>
          </p:cNvPr>
          <p:cNvSpPr txBox="1"/>
          <p:nvPr/>
        </p:nvSpPr>
        <p:spPr>
          <a:xfrm>
            <a:off x="1027939" y="2236103"/>
            <a:ext cx="453083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 fontAlgn="base">
              <a:spcAft>
                <a:spcPts val="1200"/>
              </a:spcAft>
            </a:pPr>
            <a:r>
              <a:rPr lang="es-ES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Enfoque </a:t>
            </a:r>
            <a:br>
              <a:rPr lang="es-ES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</a:br>
            <a:r>
              <a:rPr lang="es-ES" sz="24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Tradicional</a:t>
            </a:r>
            <a:endParaRPr lang="es-ES" sz="2000" b="1" i="0" u="none" strike="noStrike" dirty="0">
              <a:solidFill>
                <a:srgbClr val="FFC000"/>
              </a:solidFill>
              <a:effectLst/>
              <a:latin typeface="Avenir Next LT Pro" panose="020B05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446742-3FC7-59B4-4C5B-F04FE9DE9319}"/>
              </a:ext>
            </a:extLst>
          </p:cNvPr>
          <p:cNvSpPr txBox="1"/>
          <p:nvPr/>
        </p:nvSpPr>
        <p:spPr>
          <a:xfrm>
            <a:off x="6222569" y="2236103"/>
            <a:ext cx="453083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 fontAlgn="base">
              <a:spcAft>
                <a:spcPts val="1200"/>
              </a:spcAft>
            </a:pPr>
            <a:r>
              <a:rPr lang="es-ES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Enfoque</a:t>
            </a:r>
            <a:br>
              <a:rPr lang="es-ES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</a:br>
            <a:r>
              <a:rPr lang="es-ES" sz="24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Extremo (XMLC)</a:t>
            </a:r>
            <a:endParaRPr lang="es-ES" sz="2000" b="1" i="0" u="none" strike="noStrike" dirty="0">
              <a:solidFill>
                <a:srgbClr val="FFC000"/>
              </a:solidFill>
              <a:effectLst/>
              <a:latin typeface="Avenir Next LT Pro" panose="020B05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C8D91A-1375-062E-D467-96E86533B6A1}"/>
              </a:ext>
            </a:extLst>
          </p:cNvPr>
          <p:cNvSpPr txBox="1"/>
          <p:nvPr/>
        </p:nvSpPr>
        <p:spPr>
          <a:xfrm>
            <a:off x="1027940" y="3020933"/>
            <a:ext cx="453083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 fontAlgn="base">
              <a:spcAft>
                <a:spcPts val="1200"/>
              </a:spcAft>
            </a:pPr>
            <a:r>
              <a:rPr lang="es-ES" sz="2000" dirty="0">
                <a:latin typeface="Avenir Next LT Pro" panose="020B0504020202020204" pitchFamily="34" charset="0"/>
              </a:rPr>
              <a:t>Decenas de etiquetas</a:t>
            </a:r>
          </a:p>
          <a:p>
            <a:pPr marL="457200" algn="ctr" fontAlgn="base">
              <a:spcAft>
                <a:spcPts val="1200"/>
              </a:spcAft>
            </a:pPr>
            <a:r>
              <a:rPr lang="es-ES" sz="2000" dirty="0">
                <a:latin typeface="Avenir Next LT Pro" panose="020B0504020202020204" pitchFamily="34" charset="0"/>
              </a:rPr>
              <a:t>Miles de ejemplos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161C21-AE22-760A-E251-366CCC2B4B50}"/>
              </a:ext>
            </a:extLst>
          </p:cNvPr>
          <p:cNvSpPr txBox="1"/>
          <p:nvPr/>
        </p:nvSpPr>
        <p:spPr>
          <a:xfrm>
            <a:off x="6222569" y="3020933"/>
            <a:ext cx="453083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 fontAlgn="base">
              <a:spcAft>
                <a:spcPts val="1200"/>
              </a:spcAft>
            </a:pPr>
            <a:r>
              <a:rPr lang="es-ES" sz="2000" dirty="0">
                <a:latin typeface="Avenir Next LT Pro" panose="020B0504020202020204" pitchFamily="34" charset="0"/>
              </a:rPr>
              <a:t>Miles de etiquetas</a:t>
            </a:r>
          </a:p>
          <a:p>
            <a:pPr marL="457200" algn="ctr" fontAlgn="base">
              <a:spcAft>
                <a:spcPts val="1200"/>
              </a:spcAft>
            </a:pPr>
            <a:r>
              <a:rPr lang="es-ES" sz="2000" dirty="0">
                <a:latin typeface="Avenir Next LT Pro" panose="020B0504020202020204" pitchFamily="34" charset="0"/>
              </a:rPr>
              <a:t>Millones de ejemplos</a:t>
            </a:r>
          </a:p>
        </p:txBody>
      </p:sp>
    </p:spTree>
    <p:extLst>
      <p:ext uri="{BB962C8B-B14F-4D97-AF65-F5344CB8AC3E}">
        <p14:creationId xmlns:p14="http://schemas.microsoft.com/office/powerpoint/2010/main" val="132010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>
            <a:off x="-19455" y="6553435"/>
            <a:ext cx="12192000" cy="309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67302-D18E-86AE-B1E5-DF680CE27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9455" y="6553435"/>
            <a:ext cx="670965" cy="309109"/>
          </a:xfrm>
        </p:spPr>
        <p:txBody>
          <a:bodyPr/>
          <a:lstStyle/>
          <a:p>
            <a:r>
              <a:rPr lang="es-CL" dirty="0"/>
              <a:t>10/27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BD3E38-81E4-7B0E-2135-EBC40E68431C}"/>
              </a:ext>
            </a:extLst>
          </p:cNvPr>
          <p:cNvSpPr/>
          <p:nvPr/>
        </p:nvSpPr>
        <p:spPr>
          <a:xfrm>
            <a:off x="6389356" y="6625030"/>
            <a:ext cx="1147077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1. Introducción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2A829F2-A7E0-CB84-1D34-3E13B0AEA9D4}"/>
              </a:ext>
            </a:extLst>
          </p:cNvPr>
          <p:cNvSpPr/>
          <p:nvPr/>
        </p:nvSpPr>
        <p:spPr>
          <a:xfrm>
            <a:off x="7626729" y="6625031"/>
            <a:ext cx="957667" cy="162052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2. Objetivos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AA0F4E5-7FCD-8A7E-C2D6-2D2460233BD2}"/>
              </a:ext>
            </a:extLst>
          </p:cNvPr>
          <p:cNvSpPr/>
          <p:nvPr/>
        </p:nvSpPr>
        <p:spPr>
          <a:xfrm>
            <a:off x="8645777" y="6625031"/>
            <a:ext cx="1147077" cy="162053"/>
          </a:xfrm>
          <a:prstGeom prst="roundRect">
            <a:avLst/>
          </a:prstGeom>
          <a:solidFill>
            <a:schemeClr val="lt1">
              <a:alpha val="8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3. Metodología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DDD8CD-BDC1-6437-046C-1054046295DD}"/>
              </a:ext>
            </a:extLst>
          </p:cNvPr>
          <p:cNvSpPr/>
          <p:nvPr/>
        </p:nvSpPr>
        <p:spPr>
          <a:xfrm>
            <a:off x="10938148" y="6625873"/>
            <a:ext cx="1168605" cy="161211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5. Conclusiones</a:t>
            </a:r>
            <a:endParaRPr lang="es-CL" sz="1050" dirty="0">
              <a:solidFill>
                <a:schemeClr val="accent1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80CFA32-9EA2-ED41-C49B-2706A8389EEB}"/>
              </a:ext>
            </a:extLst>
          </p:cNvPr>
          <p:cNvSpPr/>
          <p:nvPr/>
        </p:nvSpPr>
        <p:spPr>
          <a:xfrm>
            <a:off x="9854235" y="6625031"/>
            <a:ext cx="1022532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4. Resultados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BF27F4-09F2-F4C4-6D9B-AA60483F98AE}"/>
              </a:ext>
            </a:extLst>
          </p:cNvPr>
          <p:cNvSpPr/>
          <p:nvPr/>
        </p:nvSpPr>
        <p:spPr>
          <a:xfrm>
            <a:off x="0" y="-38910"/>
            <a:ext cx="12211454" cy="631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7330CE-1611-1211-A099-712EBF2441F6}"/>
              </a:ext>
            </a:extLst>
          </p:cNvPr>
          <p:cNvSpPr txBox="1"/>
          <p:nvPr/>
        </p:nvSpPr>
        <p:spPr>
          <a:xfrm>
            <a:off x="107003" y="120562"/>
            <a:ext cx="92020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TÉCNICAS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8E0944-B48A-E362-79B6-F6F5F09F2301}"/>
              </a:ext>
            </a:extLst>
          </p:cNvPr>
          <p:cNvSpPr txBox="1"/>
          <p:nvPr/>
        </p:nvSpPr>
        <p:spPr>
          <a:xfrm>
            <a:off x="2651760" y="1085405"/>
            <a:ext cx="68884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b="1" dirty="0">
                <a:solidFill>
                  <a:schemeClr val="accent4"/>
                </a:solidFill>
                <a:latin typeface="Avenir Next LT Pro" panose="020B0504020202020204" pitchFamily="34" charset="0"/>
              </a:rPr>
              <a:t>Aprendizaje supervisado </a:t>
            </a:r>
            <a:r>
              <a:rPr lang="es-CL" sz="2000" b="1" dirty="0" err="1">
                <a:solidFill>
                  <a:schemeClr val="accent4"/>
                </a:solidFill>
                <a:latin typeface="Avenir Next LT Pro" panose="020B0504020202020204" pitchFamily="34" charset="0"/>
              </a:rPr>
              <a:t>multietiqueta</a:t>
            </a:r>
            <a:endParaRPr lang="es-CL" sz="2000" b="1" dirty="0">
              <a:solidFill>
                <a:schemeClr val="accent4"/>
              </a:solidFill>
              <a:latin typeface="Avenir Next LT Pro" panose="020B0504020202020204" pitchFamily="34" charset="0"/>
            </a:endParaRPr>
          </a:p>
          <a:p>
            <a:pPr algn="ctr"/>
            <a:r>
              <a:rPr lang="es-CL" sz="2000" dirty="0">
                <a:latin typeface="Avenir Next LT Pro" panose="020B0504020202020204" pitchFamily="34" charset="0"/>
              </a:rPr>
              <a:t>Dos grandes enfoques.</a:t>
            </a:r>
            <a:endParaRPr lang="es-CL" sz="2000" dirty="0"/>
          </a:p>
          <a:p>
            <a:pPr algn="ctr"/>
            <a:endParaRPr lang="es-CL" sz="2000" b="1" dirty="0">
              <a:solidFill>
                <a:schemeClr val="accent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4984D0-3535-DD68-1341-745F5985A529}"/>
              </a:ext>
            </a:extLst>
          </p:cNvPr>
          <p:cNvSpPr txBox="1"/>
          <p:nvPr/>
        </p:nvSpPr>
        <p:spPr>
          <a:xfrm>
            <a:off x="1027939" y="2236103"/>
            <a:ext cx="453083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 fontAlgn="base">
              <a:spcAft>
                <a:spcPts val="1200"/>
              </a:spcAft>
            </a:pPr>
            <a:r>
              <a:rPr lang="es-ES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Enfoque </a:t>
            </a:r>
            <a:br>
              <a:rPr lang="es-ES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</a:br>
            <a:r>
              <a:rPr lang="es-ES" sz="24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Tradicional</a:t>
            </a:r>
            <a:endParaRPr lang="es-ES" sz="2400" b="1" i="0" u="none" strike="noStrike" dirty="0">
              <a:solidFill>
                <a:srgbClr val="FFC000"/>
              </a:solidFill>
              <a:effectLst/>
              <a:latin typeface="Avenir Next LT Pro" panose="020B05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446742-3FC7-59B4-4C5B-F04FE9DE9319}"/>
              </a:ext>
            </a:extLst>
          </p:cNvPr>
          <p:cNvSpPr txBox="1"/>
          <p:nvPr/>
        </p:nvSpPr>
        <p:spPr>
          <a:xfrm>
            <a:off x="6222569" y="2236103"/>
            <a:ext cx="453083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 fontAlgn="base">
              <a:spcAft>
                <a:spcPts val="1200"/>
              </a:spcAft>
            </a:pPr>
            <a:r>
              <a:rPr lang="es-ES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Enfoque</a:t>
            </a:r>
            <a:br>
              <a:rPr lang="es-ES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</a:br>
            <a:r>
              <a:rPr lang="es-ES" sz="24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Extremo (XMLC)</a:t>
            </a:r>
            <a:endParaRPr lang="es-ES" sz="2400" b="1" i="0" u="none" strike="noStrike" dirty="0">
              <a:solidFill>
                <a:srgbClr val="FFC000"/>
              </a:solidFill>
              <a:effectLst/>
              <a:latin typeface="Avenir Next LT Pro" panose="020B05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C8D91A-1375-062E-D467-96E86533B6A1}"/>
              </a:ext>
            </a:extLst>
          </p:cNvPr>
          <p:cNvSpPr txBox="1"/>
          <p:nvPr/>
        </p:nvSpPr>
        <p:spPr>
          <a:xfrm>
            <a:off x="1027940" y="3020933"/>
            <a:ext cx="453083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 fontAlgn="base">
              <a:spcAft>
                <a:spcPts val="1200"/>
              </a:spcAft>
            </a:pPr>
            <a:r>
              <a:rPr lang="es-ES" sz="2000" dirty="0">
                <a:latin typeface="Avenir Next LT Pro" panose="020B0504020202020204" pitchFamily="34" charset="0"/>
              </a:rPr>
              <a:t>Decenas de etiquetas</a:t>
            </a:r>
          </a:p>
          <a:p>
            <a:pPr marL="457200" algn="ctr" fontAlgn="base">
              <a:spcAft>
                <a:spcPts val="1200"/>
              </a:spcAft>
            </a:pPr>
            <a:r>
              <a:rPr lang="es-ES" sz="2000" dirty="0">
                <a:latin typeface="Avenir Next LT Pro" panose="020B0504020202020204" pitchFamily="34" charset="0"/>
              </a:rPr>
              <a:t>Miles de ejemplos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161C21-AE22-760A-E251-366CCC2B4B50}"/>
              </a:ext>
            </a:extLst>
          </p:cNvPr>
          <p:cNvSpPr txBox="1"/>
          <p:nvPr/>
        </p:nvSpPr>
        <p:spPr>
          <a:xfrm>
            <a:off x="6222569" y="3020933"/>
            <a:ext cx="4530833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 fontAlgn="base">
              <a:spcAft>
                <a:spcPts val="1200"/>
              </a:spcAft>
            </a:pPr>
            <a:r>
              <a:rPr lang="es-ES" sz="2000" dirty="0">
                <a:latin typeface="Avenir Next LT Pro" panose="020B0504020202020204" pitchFamily="34" charset="0"/>
              </a:rPr>
              <a:t>Miles de etiquetas</a:t>
            </a:r>
          </a:p>
          <a:p>
            <a:pPr marL="457200" algn="ctr" fontAlgn="base">
              <a:spcAft>
                <a:spcPts val="1200"/>
              </a:spcAft>
            </a:pPr>
            <a:r>
              <a:rPr lang="es-ES" sz="2000" dirty="0">
                <a:latin typeface="Avenir Next LT Pro" panose="020B0504020202020204" pitchFamily="34" charset="0"/>
              </a:rPr>
              <a:t>Millones de ejemplos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A0B220-9D87-4188-492E-3AA1458E163C}"/>
              </a:ext>
            </a:extLst>
          </p:cNvPr>
          <p:cNvSpPr txBox="1"/>
          <p:nvPr/>
        </p:nvSpPr>
        <p:spPr>
          <a:xfrm>
            <a:off x="972417" y="4018269"/>
            <a:ext cx="453083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 fontAlgn="base">
              <a:spcAft>
                <a:spcPts val="1200"/>
              </a:spcAft>
            </a:pPr>
            <a:r>
              <a:rPr lang="es-ES" dirty="0" err="1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  <a:t>Binary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  <a:t> </a:t>
            </a:r>
            <a:r>
              <a:rPr lang="es-ES" dirty="0" err="1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  <a:t>Relevance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  <a:t> (BR)</a:t>
            </a:r>
            <a:br>
              <a:rPr lang="es-ES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</a:br>
            <a:r>
              <a:rPr lang="es-ES" dirty="0" err="1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  <a:t>Classifier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  <a:t> </a:t>
            </a:r>
            <a:r>
              <a:rPr lang="es-ES" dirty="0" err="1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  <a:t>Chain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  <a:t> (CC)</a:t>
            </a:r>
            <a:br>
              <a:rPr lang="es-ES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</a:br>
            <a:r>
              <a:rPr lang="es-ES" dirty="0" err="1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  <a:t>Label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  <a:t> </a:t>
            </a:r>
            <a:r>
              <a:rPr lang="es-ES" dirty="0" err="1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  <a:t>Powerset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  <a:t> (LP)</a:t>
            </a:r>
            <a:br>
              <a:rPr lang="es-ES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</a:br>
            <a:r>
              <a:rPr lang="es-ES" dirty="0" err="1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  <a:t>Random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  <a:t> k-</a:t>
            </a:r>
            <a:r>
              <a:rPr lang="es-ES" dirty="0" err="1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  <a:t>labELsets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  <a:t> (</a:t>
            </a:r>
            <a:r>
              <a:rPr lang="es-ES" dirty="0" err="1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  <a:t>RakELd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  <a:t>)</a:t>
            </a:r>
            <a:br>
              <a:rPr lang="es-ES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</a:br>
            <a:r>
              <a:rPr lang="es-ES" dirty="0" err="1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  <a:t>Multilabel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  <a:t> </a:t>
            </a:r>
            <a:r>
              <a:rPr lang="es-ES" dirty="0" err="1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  <a:t>kNN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  <a:t> (</a:t>
            </a:r>
            <a:r>
              <a:rPr lang="es-ES" dirty="0" err="1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  <a:t>MLkNN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  <a:t>)</a:t>
            </a:r>
            <a:br>
              <a:rPr lang="es-ES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</a:br>
            <a:r>
              <a:rPr lang="es-ES" dirty="0" err="1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  <a:t>Binary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  <a:t> </a:t>
            </a:r>
            <a:r>
              <a:rPr lang="es-ES" dirty="0" err="1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  <a:t>Relevance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  <a:t> </a:t>
            </a:r>
            <a:r>
              <a:rPr lang="es-ES" dirty="0" err="1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  <a:t>kNN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  <a:t> (</a:t>
            </a:r>
            <a:r>
              <a:rPr lang="es-ES" dirty="0" err="1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  <a:t>BRkNN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2BD1F1-0C64-00EA-E853-AC6B70150C51}"/>
              </a:ext>
            </a:extLst>
          </p:cNvPr>
          <p:cNvSpPr txBox="1"/>
          <p:nvPr/>
        </p:nvSpPr>
        <p:spPr>
          <a:xfrm>
            <a:off x="6522188" y="4089108"/>
            <a:ext cx="386581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 fontAlgn="base">
              <a:spcAft>
                <a:spcPts val="1200"/>
              </a:spcAft>
            </a:pP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  <a:t>CNN-RNN</a:t>
            </a:r>
            <a:br>
              <a:rPr lang="es-ES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</a:b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  <a:t>Canonical </a:t>
            </a:r>
            <a:r>
              <a:rPr lang="es-ES" dirty="0" err="1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  <a:t>Correlated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  <a:t> </a:t>
            </a:r>
            <a:r>
              <a:rPr lang="es-ES" dirty="0" err="1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  <a:t>Autoencoder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  <a:t> (C2AE)</a:t>
            </a:r>
            <a:br>
              <a:rPr lang="es-ES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</a:br>
            <a:r>
              <a:rPr lang="es-ES" dirty="0" err="1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  <a:t>Threshold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  <a:t> </a:t>
            </a:r>
            <a:r>
              <a:rPr lang="es-ES" dirty="0" err="1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  <a:t>Dependent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  <a:latin typeface="Avenir Next LT Pro" panose="020B0504020202020204" pitchFamily="34" charset="0"/>
              </a:rPr>
              <a:t> Neural Networks (TDNN)</a:t>
            </a:r>
            <a:endParaRPr lang="es-ES" i="0" u="none" strike="noStrike" dirty="0">
              <a:solidFill>
                <a:schemeClr val="bg1">
                  <a:lumMod val="50000"/>
                </a:schemeClr>
              </a:solidFill>
              <a:effectLst/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40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>
            <a:off x="-19455" y="6553435"/>
            <a:ext cx="12192000" cy="309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67302-D18E-86AE-B1E5-DF680CE27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9455" y="6553435"/>
            <a:ext cx="670965" cy="309109"/>
          </a:xfrm>
        </p:spPr>
        <p:txBody>
          <a:bodyPr/>
          <a:lstStyle/>
          <a:p>
            <a:r>
              <a:rPr lang="es-CL" dirty="0"/>
              <a:t>11/27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BD3E38-81E4-7B0E-2135-EBC40E68431C}"/>
              </a:ext>
            </a:extLst>
          </p:cNvPr>
          <p:cNvSpPr/>
          <p:nvPr/>
        </p:nvSpPr>
        <p:spPr>
          <a:xfrm>
            <a:off x="6389356" y="6625030"/>
            <a:ext cx="1147077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1. Introducción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2A829F2-A7E0-CB84-1D34-3E13B0AEA9D4}"/>
              </a:ext>
            </a:extLst>
          </p:cNvPr>
          <p:cNvSpPr/>
          <p:nvPr/>
        </p:nvSpPr>
        <p:spPr>
          <a:xfrm>
            <a:off x="7626729" y="6625031"/>
            <a:ext cx="957667" cy="162052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2. Objetivos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AA0F4E5-7FCD-8A7E-C2D6-2D2460233BD2}"/>
              </a:ext>
            </a:extLst>
          </p:cNvPr>
          <p:cNvSpPr/>
          <p:nvPr/>
        </p:nvSpPr>
        <p:spPr>
          <a:xfrm>
            <a:off x="8645777" y="6625031"/>
            <a:ext cx="1147077" cy="162053"/>
          </a:xfrm>
          <a:prstGeom prst="roundRect">
            <a:avLst/>
          </a:prstGeom>
          <a:solidFill>
            <a:schemeClr val="lt1">
              <a:alpha val="8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3. Metodología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DDD8CD-BDC1-6437-046C-1054046295DD}"/>
              </a:ext>
            </a:extLst>
          </p:cNvPr>
          <p:cNvSpPr/>
          <p:nvPr/>
        </p:nvSpPr>
        <p:spPr>
          <a:xfrm>
            <a:off x="10938148" y="6625873"/>
            <a:ext cx="1168605" cy="161211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5. Conclusiones</a:t>
            </a:r>
            <a:endParaRPr lang="es-CL" sz="1050" dirty="0">
              <a:solidFill>
                <a:schemeClr val="accent1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80CFA32-9EA2-ED41-C49B-2706A8389EEB}"/>
              </a:ext>
            </a:extLst>
          </p:cNvPr>
          <p:cNvSpPr/>
          <p:nvPr/>
        </p:nvSpPr>
        <p:spPr>
          <a:xfrm>
            <a:off x="9854235" y="6625031"/>
            <a:ext cx="1022532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4. Resultados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BF27F4-09F2-F4C4-6D9B-AA60483F98AE}"/>
              </a:ext>
            </a:extLst>
          </p:cNvPr>
          <p:cNvSpPr/>
          <p:nvPr/>
        </p:nvSpPr>
        <p:spPr>
          <a:xfrm>
            <a:off x="0" y="-38910"/>
            <a:ext cx="12211454" cy="631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644F40-15D7-1AF9-BE13-0EA20138C153}"/>
              </a:ext>
            </a:extLst>
          </p:cNvPr>
          <p:cNvSpPr txBox="1"/>
          <p:nvPr/>
        </p:nvSpPr>
        <p:spPr>
          <a:xfrm>
            <a:off x="107004" y="120562"/>
            <a:ext cx="46324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MÉTRICAS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F144D4-68B5-EA9C-7E02-59D7BE78044B}"/>
              </a:ext>
            </a:extLst>
          </p:cNvPr>
          <p:cNvSpPr txBox="1"/>
          <p:nvPr/>
        </p:nvSpPr>
        <p:spPr>
          <a:xfrm>
            <a:off x="651510" y="2905780"/>
            <a:ext cx="95237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latin typeface="Avenir Next LT Pro" panose="020B0504020202020204" pitchFamily="34" charset="0"/>
              </a:rPr>
              <a:t>Necesidad de </a:t>
            </a:r>
            <a:r>
              <a:rPr lang="es-ES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medir la calidad </a:t>
            </a:r>
            <a:r>
              <a:rPr lang="es-ES" sz="2000" dirty="0">
                <a:latin typeface="Avenir Next LT Pro" panose="020B0504020202020204" pitchFamily="34" charset="0"/>
              </a:rPr>
              <a:t>de los resultados.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4E9273-C013-5E1E-EA51-909F12FB1771}"/>
              </a:ext>
            </a:extLst>
          </p:cNvPr>
          <p:cNvSpPr txBox="1"/>
          <p:nvPr/>
        </p:nvSpPr>
        <p:spPr>
          <a:xfrm>
            <a:off x="651510" y="2044005"/>
            <a:ext cx="1037388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latin typeface="Avenir Next LT Pro" panose="020B0504020202020204" pitchFamily="34" charset="0"/>
              </a:rPr>
              <a:t>Supuesto realizado: </a:t>
            </a:r>
            <a:r>
              <a:rPr lang="es-ES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importa más recomendar etiquetas correctas </a:t>
            </a:r>
            <a:r>
              <a:rPr lang="es-ES" sz="2000" dirty="0">
                <a:latin typeface="Avenir Next LT Pro" panose="020B0504020202020204" pitchFamily="34" charset="0"/>
              </a:rPr>
              <a:t>que no recomendar etiquetas incorrectas.</a:t>
            </a:r>
          </a:p>
          <a:p>
            <a:endParaRPr lang="es-ES" sz="2400" i="1" dirty="0">
              <a:latin typeface="Avenir Next LT Pro" panose="020B0504020202020204" pitchFamily="34" charset="0"/>
            </a:endParaRPr>
          </a:p>
          <a:p>
            <a:r>
              <a:rPr lang="es-ES" sz="2000" dirty="0">
                <a:latin typeface="Avenir Next LT Pro" panose="020B0504020202020204" pitchFamily="34" charset="0"/>
              </a:rPr>
              <a:t>‘’Descartar malas ideas es más fácil que encontrar las buenas”</a:t>
            </a:r>
          </a:p>
        </p:txBody>
      </p:sp>
    </p:spTree>
    <p:extLst>
      <p:ext uri="{BB962C8B-B14F-4D97-AF65-F5344CB8AC3E}">
        <p14:creationId xmlns:p14="http://schemas.microsoft.com/office/powerpoint/2010/main" val="416852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4.44444E-6 L -4.16667E-7 -0.24537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6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>
            <a:off x="-19455" y="6553435"/>
            <a:ext cx="12192000" cy="309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67302-D18E-86AE-B1E5-DF680CE27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9455" y="6553435"/>
            <a:ext cx="670965" cy="309109"/>
          </a:xfrm>
        </p:spPr>
        <p:txBody>
          <a:bodyPr/>
          <a:lstStyle/>
          <a:p>
            <a:r>
              <a:rPr lang="es-CL" dirty="0"/>
              <a:t>12/27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BD3E38-81E4-7B0E-2135-EBC40E68431C}"/>
              </a:ext>
            </a:extLst>
          </p:cNvPr>
          <p:cNvSpPr/>
          <p:nvPr/>
        </p:nvSpPr>
        <p:spPr>
          <a:xfrm>
            <a:off x="6389356" y="6625030"/>
            <a:ext cx="1147077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1. Introducción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2A829F2-A7E0-CB84-1D34-3E13B0AEA9D4}"/>
              </a:ext>
            </a:extLst>
          </p:cNvPr>
          <p:cNvSpPr/>
          <p:nvPr/>
        </p:nvSpPr>
        <p:spPr>
          <a:xfrm>
            <a:off x="7626729" y="6625031"/>
            <a:ext cx="957667" cy="162052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2. Objetivos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AA0F4E5-7FCD-8A7E-C2D6-2D2460233BD2}"/>
              </a:ext>
            </a:extLst>
          </p:cNvPr>
          <p:cNvSpPr/>
          <p:nvPr/>
        </p:nvSpPr>
        <p:spPr>
          <a:xfrm>
            <a:off x="8645777" y="6625031"/>
            <a:ext cx="1147077" cy="162053"/>
          </a:xfrm>
          <a:prstGeom prst="roundRect">
            <a:avLst/>
          </a:prstGeom>
          <a:solidFill>
            <a:schemeClr val="lt1">
              <a:alpha val="8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3. Metodología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DDD8CD-BDC1-6437-046C-1054046295DD}"/>
              </a:ext>
            </a:extLst>
          </p:cNvPr>
          <p:cNvSpPr/>
          <p:nvPr/>
        </p:nvSpPr>
        <p:spPr>
          <a:xfrm>
            <a:off x="10938148" y="6625873"/>
            <a:ext cx="1168605" cy="161211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5. Conclusiones</a:t>
            </a:r>
            <a:endParaRPr lang="es-CL" sz="1050" dirty="0">
              <a:solidFill>
                <a:schemeClr val="accent1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80CFA32-9EA2-ED41-C49B-2706A8389EEB}"/>
              </a:ext>
            </a:extLst>
          </p:cNvPr>
          <p:cNvSpPr/>
          <p:nvPr/>
        </p:nvSpPr>
        <p:spPr>
          <a:xfrm>
            <a:off x="9854235" y="6625031"/>
            <a:ext cx="1022532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4. Resultados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BF27F4-09F2-F4C4-6D9B-AA60483F98AE}"/>
              </a:ext>
            </a:extLst>
          </p:cNvPr>
          <p:cNvSpPr/>
          <p:nvPr/>
        </p:nvSpPr>
        <p:spPr>
          <a:xfrm>
            <a:off x="0" y="-38910"/>
            <a:ext cx="12211454" cy="631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644F40-15D7-1AF9-BE13-0EA20138C153}"/>
              </a:ext>
            </a:extLst>
          </p:cNvPr>
          <p:cNvSpPr txBox="1"/>
          <p:nvPr/>
        </p:nvSpPr>
        <p:spPr>
          <a:xfrm>
            <a:off x="107004" y="120562"/>
            <a:ext cx="46324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MÉTRICAS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3D171A-9E86-05AC-6904-CAF8C2C20F48}"/>
              </a:ext>
            </a:extLst>
          </p:cNvPr>
          <p:cNvSpPr txBox="1"/>
          <p:nvPr/>
        </p:nvSpPr>
        <p:spPr>
          <a:xfrm>
            <a:off x="651510" y="1220314"/>
            <a:ext cx="95237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latin typeface="Avenir Next LT Pro" panose="020B0504020202020204" pitchFamily="34" charset="0"/>
              </a:rPr>
              <a:t>Necesidad de </a:t>
            </a:r>
            <a:r>
              <a:rPr lang="es-ES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medir la calidad </a:t>
            </a:r>
            <a:r>
              <a:rPr lang="es-ES" sz="2000" dirty="0">
                <a:latin typeface="Avenir Next LT Pro" panose="020B0504020202020204" pitchFamily="34" charset="0"/>
              </a:rPr>
              <a:t>de los resultados.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BFEDE9D-9160-7F1D-4C3E-1D5E0A8CD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986" y="2131526"/>
            <a:ext cx="5394202" cy="880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CD41CB-CDFE-F143-DB0C-884031D417F0}"/>
                  </a:ext>
                </a:extLst>
              </p:cNvPr>
              <p:cNvSpPr txBox="1"/>
              <p:nvPr/>
            </p:nvSpPr>
            <p:spPr>
              <a:xfrm>
                <a:off x="844014" y="3441142"/>
                <a:ext cx="9863610" cy="22159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Tx/>
                  <a:buChar char="-"/>
                </a:pPr>
                <a:r>
                  <a:rPr lang="es-ES" sz="2000" dirty="0">
                    <a:latin typeface="Avenir Next LT Pro" panose="020B0504020202020204" pitchFamily="34" charset="0"/>
                  </a:rPr>
                  <a:t>Compromiso entre </a:t>
                </a:r>
                <a:r>
                  <a:rPr lang="es-ES" sz="2000" dirty="0" err="1">
                    <a:latin typeface="Avenir Next LT Pro" panose="020B0504020202020204" pitchFamily="34" charset="0"/>
                  </a:rPr>
                  <a:t>Recall</a:t>
                </a:r>
                <a:r>
                  <a:rPr lang="es-ES" sz="2000" dirty="0">
                    <a:latin typeface="Avenir Next LT Pro" panose="020B0504020202020204" pitchFamily="34" charset="0"/>
                  </a:rPr>
                  <a:t> y </a:t>
                </a:r>
                <a:r>
                  <a:rPr lang="es-ES" sz="2000" dirty="0" err="1">
                    <a:latin typeface="Avenir Next LT Pro" panose="020B0504020202020204" pitchFamily="34" charset="0"/>
                  </a:rPr>
                  <a:t>Precision</a:t>
                </a:r>
                <a:r>
                  <a:rPr lang="es-ES" sz="2000" dirty="0">
                    <a:latin typeface="Avenir Next LT Pro" panose="020B0504020202020204" pitchFamily="34" charset="0"/>
                  </a:rPr>
                  <a:t> </a:t>
                </a:r>
              </a:p>
              <a:p>
                <a:pPr marL="914400" lvl="1" indent="-457200">
                  <a:buFontTx/>
                  <a:buChar char="-"/>
                </a:pPr>
                <a:r>
                  <a:rPr lang="es-ES" sz="2000" dirty="0">
                    <a:latin typeface="Avenir Next LT Pro" panose="020B0504020202020204" pitchFamily="34" charset="0"/>
                  </a:rPr>
                  <a:t>Cálculo por etiqueta</a:t>
                </a:r>
              </a:p>
              <a:p>
                <a:pPr marL="914400" lvl="1" indent="-457200">
                  <a:buFontTx/>
                  <a:buChar char="-"/>
                </a:pPr>
                <a:r>
                  <a:rPr lang="es-ES" sz="2000" dirty="0">
                    <a:latin typeface="Avenir Next LT Pro" panose="020B0504020202020204" pitchFamily="34" charset="0"/>
                  </a:rPr>
                  <a:t>Aplicado de forma </a:t>
                </a:r>
                <a:r>
                  <a:rPr lang="es-ES" sz="2000" b="1" dirty="0">
                    <a:solidFill>
                      <a:srgbClr val="FFC000"/>
                    </a:solidFill>
                    <a:latin typeface="Avenir Next LT Pro" panose="020B0504020202020204" pitchFamily="34" charset="0"/>
                  </a:rPr>
                  <a:t>micro</a:t>
                </a:r>
              </a:p>
              <a:p>
                <a:pPr marL="914400" lvl="1" indent="-457200">
                  <a:buFontTx/>
                  <a:buChar char="-"/>
                </a:pPr>
                <a:endParaRPr lang="es-ES" b="1" dirty="0">
                  <a:solidFill>
                    <a:srgbClr val="FFC000"/>
                  </a:solidFill>
                  <a:latin typeface="Avenir Next LT Pro" panose="020B0504020202020204" pitchFamily="34" charset="0"/>
                </a:endParaRPr>
              </a:p>
              <a:p>
                <a:pPr marL="457200" indent="-457200">
                  <a:buFontTx/>
                  <a:buChar char="-"/>
                </a:pPr>
                <a:r>
                  <a:rPr lang="en-US" sz="2000" dirty="0">
                    <a:latin typeface="Avenir Next LT Pro" panose="020B0504020202020204" pitchFamily="34" charset="0"/>
                  </a:rPr>
                  <a:t>Recall </a:t>
                </a:r>
                <a:r>
                  <a:rPr lang="en-US" sz="2000" dirty="0" err="1">
                    <a:latin typeface="Avenir Next LT Pro" panose="020B0504020202020204" pitchFamily="34" charset="0"/>
                  </a:rPr>
                  <a:t>por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 </a:t>
                </a:r>
                <a:r>
                  <a:rPr lang="en-US" sz="2000" dirty="0" err="1">
                    <a:latin typeface="Avenir Next LT Pro" panose="020B0504020202020204" pitchFamily="34" charset="0"/>
                  </a:rPr>
                  <a:t>sobre</a:t>
                </a:r>
                <a:r>
                  <a:rPr lang="en-US" sz="2000" dirty="0">
                    <a:latin typeface="Avenir Next LT Pro" panose="020B0504020202020204" pitchFamily="34" charset="0"/>
                  </a:rPr>
                  <a:t> Precision</a:t>
                </a:r>
                <a:r>
                  <a:rPr lang="en-US" sz="2000" b="0" dirty="0">
                    <a:latin typeface="Avenir Next LT Pro" panose="020B0504020202020204" pitchFamily="34" charset="0"/>
                  </a:rPr>
                  <a:t>:</a:t>
                </a:r>
                <a:r>
                  <a:rPr lang="en-US" sz="2000" b="0" dirty="0"/>
                  <a:t>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s-ES" sz="2000" dirty="0">
                  <a:latin typeface="Avenir Next LT Pro" panose="020B0504020202020204" pitchFamily="34" charset="0"/>
                </a:endParaRPr>
              </a:p>
              <a:p>
                <a:pPr marL="914400" lvl="1" indent="-457200">
                  <a:buFontTx/>
                  <a:buChar char="-"/>
                </a:pPr>
                <a:r>
                  <a:rPr lang="es-ES" sz="2000" dirty="0">
                    <a:latin typeface="Avenir Next LT Pro" panose="020B0504020202020204" pitchFamily="34" charset="0"/>
                  </a:rPr>
                  <a:t>Qué tan bien se están cubriendo las etiquetas correctas (</a:t>
                </a:r>
                <a:r>
                  <a:rPr lang="es-ES" sz="2000" dirty="0" err="1">
                    <a:latin typeface="Avenir Next LT Pro" panose="020B0504020202020204" pitchFamily="34" charset="0"/>
                  </a:rPr>
                  <a:t>Recall</a:t>
                </a:r>
                <a:r>
                  <a:rPr lang="es-ES" sz="2000" dirty="0">
                    <a:latin typeface="Avenir Next LT Pro" panose="020B0504020202020204" pitchFamily="34" charset="0"/>
                  </a:rPr>
                  <a:t>) pero sin descuidar en exceso la correctitud de las recomendaciones (</a:t>
                </a:r>
                <a:r>
                  <a:rPr lang="es-ES" sz="2000" dirty="0" err="1">
                    <a:latin typeface="Avenir Next LT Pro" panose="020B0504020202020204" pitchFamily="34" charset="0"/>
                  </a:rPr>
                  <a:t>Precision</a:t>
                </a:r>
                <a:r>
                  <a:rPr lang="es-ES" sz="2000" dirty="0">
                    <a:latin typeface="Avenir Next LT Pro" panose="020B0504020202020204" pitchFamily="34" charset="0"/>
                  </a:rPr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0CD41CB-CDFE-F143-DB0C-884031D41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014" y="3441142"/>
                <a:ext cx="9863610" cy="2215991"/>
              </a:xfrm>
              <a:prstGeom prst="rect">
                <a:avLst/>
              </a:prstGeom>
              <a:blipFill>
                <a:blip r:embed="rId3"/>
                <a:stretch>
                  <a:fillRect l="-679" t="-1374" b="-412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33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>
            <a:off x="-19455" y="6553435"/>
            <a:ext cx="12192000" cy="309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67302-D18E-86AE-B1E5-DF680CE27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9455" y="6553435"/>
            <a:ext cx="670965" cy="309109"/>
          </a:xfrm>
        </p:spPr>
        <p:txBody>
          <a:bodyPr/>
          <a:lstStyle/>
          <a:p>
            <a:r>
              <a:rPr lang="es-CL" dirty="0"/>
              <a:t>13/27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BD3E38-81E4-7B0E-2135-EBC40E68431C}"/>
              </a:ext>
            </a:extLst>
          </p:cNvPr>
          <p:cNvSpPr/>
          <p:nvPr/>
        </p:nvSpPr>
        <p:spPr>
          <a:xfrm>
            <a:off x="6389356" y="6625030"/>
            <a:ext cx="1147077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1. Introducción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2A829F2-A7E0-CB84-1D34-3E13B0AEA9D4}"/>
              </a:ext>
            </a:extLst>
          </p:cNvPr>
          <p:cNvSpPr/>
          <p:nvPr/>
        </p:nvSpPr>
        <p:spPr>
          <a:xfrm>
            <a:off x="7626729" y="6625031"/>
            <a:ext cx="957667" cy="162052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2. Objetivos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AA0F4E5-7FCD-8A7E-C2D6-2D2460233BD2}"/>
              </a:ext>
            </a:extLst>
          </p:cNvPr>
          <p:cNvSpPr/>
          <p:nvPr/>
        </p:nvSpPr>
        <p:spPr>
          <a:xfrm>
            <a:off x="8645777" y="6625031"/>
            <a:ext cx="1147077" cy="162053"/>
          </a:xfrm>
          <a:prstGeom prst="roundRect">
            <a:avLst/>
          </a:prstGeom>
          <a:solidFill>
            <a:schemeClr val="lt1">
              <a:alpha val="8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3. Metodología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DDD8CD-BDC1-6437-046C-1054046295DD}"/>
              </a:ext>
            </a:extLst>
          </p:cNvPr>
          <p:cNvSpPr/>
          <p:nvPr/>
        </p:nvSpPr>
        <p:spPr>
          <a:xfrm>
            <a:off x="10938148" y="6625873"/>
            <a:ext cx="1168605" cy="161211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5. Conclusiones</a:t>
            </a:r>
            <a:endParaRPr lang="es-CL" sz="1050" dirty="0">
              <a:solidFill>
                <a:schemeClr val="accent1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80CFA32-9EA2-ED41-C49B-2706A8389EEB}"/>
              </a:ext>
            </a:extLst>
          </p:cNvPr>
          <p:cNvSpPr/>
          <p:nvPr/>
        </p:nvSpPr>
        <p:spPr>
          <a:xfrm>
            <a:off x="9854235" y="6625031"/>
            <a:ext cx="1022532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4. Resultados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BF27F4-09F2-F4C4-6D9B-AA60483F98AE}"/>
              </a:ext>
            </a:extLst>
          </p:cNvPr>
          <p:cNvSpPr/>
          <p:nvPr/>
        </p:nvSpPr>
        <p:spPr>
          <a:xfrm>
            <a:off x="0" y="-38910"/>
            <a:ext cx="12211454" cy="631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644F40-15D7-1AF9-BE13-0EA20138C153}"/>
              </a:ext>
            </a:extLst>
          </p:cNvPr>
          <p:cNvSpPr txBox="1"/>
          <p:nvPr/>
        </p:nvSpPr>
        <p:spPr>
          <a:xfrm>
            <a:off x="107004" y="120562"/>
            <a:ext cx="46324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MÉTRICAS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CD41CB-CDFE-F143-DB0C-884031D417F0}"/>
              </a:ext>
            </a:extLst>
          </p:cNvPr>
          <p:cNvSpPr txBox="1"/>
          <p:nvPr/>
        </p:nvSpPr>
        <p:spPr>
          <a:xfrm>
            <a:off x="844015" y="3510177"/>
            <a:ext cx="9984406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s-ES" sz="2000" dirty="0">
                <a:latin typeface="Avenir Next LT Pro" panose="020B0504020202020204" pitchFamily="34" charset="0"/>
              </a:rPr>
              <a:t>Versión </a:t>
            </a:r>
            <a:r>
              <a:rPr lang="es-ES" sz="2000" dirty="0" err="1">
                <a:latin typeface="Avenir Next LT Pro" panose="020B0504020202020204" pitchFamily="34" charset="0"/>
              </a:rPr>
              <a:t>multietiqueta</a:t>
            </a:r>
            <a:r>
              <a:rPr lang="es-ES" sz="2000" dirty="0">
                <a:latin typeface="Avenir Next LT Pro" panose="020B0504020202020204" pitchFamily="34" charset="0"/>
              </a:rPr>
              <a:t> del </a:t>
            </a:r>
            <a:r>
              <a:rPr lang="es-ES" sz="2000" dirty="0" err="1">
                <a:latin typeface="Avenir Next LT Pro" panose="020B0504020202020204" pitchFamily="34" charset="0"/>
              </a:rPr>
              <a:t>Accuracy</a:t>
            </a:r>
            <a:endParaRPr lang="es-ES" sz="2000" dirty="0">
              <a:latin typeface="Avenir Next LT Pro" panose="020B0504020202020204" pitchFamily="34" charset="0"/>
            </a:endParaRPr>
          </a:p>
          <a:p>
            <a:pPr marL="914400" lvl="1" indent="-457200">
              <a:buFontTx/>
              <a:buChar char="-"/>
            </a:pPr>
            <a:r>
              <a:rPr lang="es-ES" sz="2000" dirty="0">
                <a:latin typeface="Avenir Next LT Pro" panose="020B0504020202020204" pitchFamily="34" charset="0"/>
              </a:rPr>
              <a:t>Cálculo por patrón</a:t>
            </a:r>
          </a:p>
          <a:p>
            <a:pPr lvl="1"/>
            <a:endParaRPr lang="es-ES" b="1" dirty="0">
              <a:latin typeface="Avenir Next LT Pro" panose="020B0504020202020204" pitchFamily="34" charset="0"/>
            </a:endParaRPr>
          </a:p>
          <a:p>
            <a:pPr marL="457200" indent="-457200">
              <a:buFontTx/>
              <a:buChar char="-"/>
            </a:pPr>
            <a:r>
              <a:rPr lang="es-ES" sz="2000" dirty="0">
                <a:latin typeface="Avenir Next LT Pro" panose="020B0504020202020204" pitchFamily="34" charset="0"/>
              </a:rPr>
              <a:t>Complemento al F2-Score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03704AB-1182-50E0-1909-3B42877DC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" t="-4322" r="304" b="3989"/>
          <a:stretch/>
        </p:blipFill>
        <p:spPr bwMode="auto">
          <a:xfrm>
            <a:off x="2234437" y="2173869"/>
            <a:ext cx="3984492" cy="92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C44C97A-F282-EBFB-7C4D-402B822C94E6}"/>
              </a:ext>
            </a:extLst>
          </p:cNvPr>
          <p:cNvSpPr txBox="1"/>
          <p:nvPr/>
        </p:nvSpPr>
        <p:spPr>
          <a:xfrm>
            <a:off x="651510" y="1220314"/>
            <a:ext cx="95237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latin typeface="Avenir Next LT Pro" panose="020B0504020202020204" pitchFamily="34" charset="0"/>
              </a:rPr>
              <a:t>Necesidad de </a:t>
            </a:r>
            <a:r>
              <a:rPr lang="es-ES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medir la calidad </a:t>
            </a:r>
            <a:r>
              <a:rPr lang="es-ES" sz="2000" dirty="0">
                <a:latin typeface="Avenir Next LT Pro" panose="020B0504020202020204" pitchFamily="34" charset="0"/>
              </a:rPr>
              <a:t>de los resultados.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69ADB-FA95-B16A-42E4-99FC18AFBBB7}"/>
                  </a:ext>
                </a:extLst>
              </p:cNvPr>
              <p:cNvSpPr txBox="1"/>
              <p:nvPr/>
            </p:nvSpPr>
            <p:spPr>
              <a:xfrm>
                <a:off x="6962894" y="2099440"/>
                <a:ext cx="4066794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rtl="0" fontAlgn="base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s-ES" sz="1600" b="0" i="1" u="none" strike="noStrike" smtClean="0">
                        <a:solidFill>
                          <a:srgbClr val="595959"/>
                        </a:solidFill>
                        <a:effectLst/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s-ES" sz="1600" b="0" i="0" u="none" strike="noStrike" dirty="0">
                    <a:solidFill>
                      <a:srgbClr val="595959"/>
                    </a:solidFill>
                    <a:effectLst/>
                    <a:latin typeface="Avenir Next LT Pro" panose="020B0504020202020204" pitchFamily="34" charset="0"/>
                  </a:rPr>
                  <a:t>: conjunto de patrones del dataset</a:t>
                </a:r>
              </a:p>
              <a:p>
                <a:pPr marL="457200" rtl="0" fontAlgn="base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s-ES" sz="1600" b="0" i="1" u="none" strike="noStrike" smtClean="0">
                        <a:solidFill>
                          <a:srgbClr val="595959"/>
                        </a:solidFill>
                        <a:effectLst/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s-ES" sz="1600" b="0" i="0" u="none" strike="noStrike" dirty="0">
                    <a:solidFill>
                      <a:srgbClr val="595959"/>
                    </a:solidFill>
                    <a:effectLst/>
                    <a:latin typeface="Avenir Next LT Pro" panose="020B0504020202020204" pitchFamily="34" charset="0"/>
                  </a:rPr>
                  <a:t>: total de etiquetas en los datos</a:t>
                </a:r>
                <a:br>
                  <a:rPr lang="es-ES" sz="1600" b="0" i="0" u="none" strike="noStrike" dirty="0">
                    <a:solidFill>
                      <a:srgbClr val="595959"/>
                    </a:solidFill>
                    <a:effectLst/>
                    <a:latin typeface="Avenir Next LT Pro" panose="020B0504020202020204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0" i="1" u="none" strike="noStrike" smtClean="0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u="none" strike="noStrike" smtClean="0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ES" sz="1600" b="0" i="1" u="none" strike="noStrike" smtClean="0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ES" sz="1600" b="0" i="0" u="none" strike="noStrike" dirty="0">
                    <a:solidFill>
                      <a:srgbClr val="595959"/>
                    </a:solidFill>
                    <a:effectLst/>
                    <a:latin typeface="Avenir Next LT Pro" panose="020B0504020202020204" pitchFamily="34" charset="0"/>
                  </a:rPr>
                  <a:t>: etiquetas para el patrón </a:t>
                </a:r>
                <a14:m>
                  <m:oMath xmlns:m="http://schemas.openxmlformats.org/officeDocument/2006/math">
                    <m:r>
                      <a:rPr lang="es-ES" sz="1600" b="0" i="1" u="none" strike="noStrike" smtClean="0">
                        <a:solidFill>
                          <a:srgbClr val="595959"/>
                        </a:solidFill>
                        <a:effectLst/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br>
                  <a:rPr lang="en-US" sz="1600" b="0" i="1" u="none" strike="noStrike" dirty="0">
                    <a:solidFill>
                      <a:srgbClr val="595959"/>
                    </a:solidFill>
                    <a:effectLst/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0" i="1" u="none" strike="noStrike" smtClean="0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u="none" strike="noStrike" smtClean="0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s-ES" sz="1600" b="0" i="1" u="none" strike="noStrike" smtClean="0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ES" sz="1600" b="0" i="0" u="none" strike="noStrike" dirty="0">
                    <a:solidFill>
                      <a:srgbClr val="595959"/>
                    </a:solidFill>
                    <a:effectLst/>
                    <a:latin typeface="Avenir Next LT Pro" panose="020B0504020202020204" pitchFamily="34" charset="0"/>
                  </a:rPr>
                  <a:t>: etiquetas sugeridas para</a:t>
                </a:r>
                <a:r>
                  <a:rPr lang="es-ES" sz="1600" dirty="0">
                    <a:solidFill>
                      <a:srgbClr val="595959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s-ES" sz="16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s-ES" sz="1600" b="0" i="0" u="none" strike="noStrike" dirty="0">
                    <a:solidFill>
                      <a:srgbClr val="595959"/>
                    </a:solidFill>
                    <a:effectLst/>
                    <a:latin typeface="Avenir Next LT Pro" panose="020B05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4969ADB-FA95-B16A-42E4-99FC18AFB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2894" y="2099440"/>
                <a:ext cx="4066794" cy="1077218"/>
              </a:xfrm>
              <a:prstGeom prst="rect">
                <a:avLst/>
              </a:prstGeom>
              <a:blipFill>
                <a:blip r:embed="rId4"/>
                <a:stretch>
                  <a:fillRect t="-1695" b="-5650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002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>
            <a:off x="-19455" y="6553435"/>
            <a:ext cx="12192000" cy="309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67302-D18E-86AE-B1E5-DF680CE27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9455" y="6553435"/>
            <a:ext cx="670965" cy="309109"/>
          </a:xfrm>
        </p:spPr>
        <p:txBody>
          <a:bodyPr/>
          <a:lstStyle/>
          <a:p>
            <a:r>
              <a:rPr lang="es-CL" dirty="0"/>
              <a:t>14/27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BD3E38-81E4-7B0E-2135-EBC40E68431C}"/>
              </a:ext>
            </a:extLst>
          </p:cNvPr>
          <p:cNvSpPr/>
          <p:nvPr/>
        </p:nvSpPr>
        <p:spPr>
          <a:xfrm>
            <a:off x="6389356" y="6625030"/>
            <a:ext cx="1147077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1. Introducción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2A829F2-A7E0-CB84-1D34-3E13B0AEA9D4}"/>
              </a:ext>
            </a:extLst>
          </p:cNvPr>
          <p:cNvSpPr/>
          <p:nvPr/>
        </p:nvSpPr>
        <p:spPr>
          <a:xfrm>
            <a:off x="7626729" y="6625031"/>
            <a:ext cx="957667" cy="162052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2. Objetivos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AA0F4E5-7FCD-8A7E-C2D6-2D2460233BD2}"/>
              </a:ext>
            </a:extLst>
          </p:cNvPr>
          <p:cNvSpPr/>
          <p:nvPr/>
        </p:nvSpPr>
        <p:spPr>
          <a:xfrm>
            <a:off x="8645777" y="6625031"/>
            <a:ext cx="1147077" cy="162053"/>
          </a:xfrm>
          <a:prstGeom prst="roundRect">
            <a:avLst/>
          </a:prstGeom>
          <a:solidFill>
            <a:schemeClr val="lt1">
              <a:alpha val="8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3. Metodología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DDD8CD-BDC1-6437-046C-1054046295DD}"/>
              </a:ext>
            </a:extLst>
          </p:cNvPr>
          <p:cNvSpPr/>
          <p:nvPr/>
        </p:nvSpPr>
        <p:spPr>
          <a:xfrm>
            <a:off x="10938148" y="6625873"/>
            <a:ext cx="1168605" cy="161211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5. Conclusiones</a:t>
            </a:r>
            <a:endParaRPr lang="es-CL" sz="1050" dirty="0">
              <a:solidFill>
                <a:schemeClr val="accent1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80CFA32-9EA2-ED41-C49B-2706A8389EEB}"/>
              </a:ext>
            </a:extLst>
          </p:cNvPr>
          <p:cNvSpPr/>
          <p:nvPr/>
        </p:nvSpPr>
        <p:spPr>
          <a:xfrm>
            <a:off x="9854235" y="6625031"/>
            <a:ext cx="1022532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4. Resultados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BF27F4-09F2-F4C4-6D9B-AA60483F98AE}"/>
              </a:ext>
            </a:extLst>
          </p:cNvPr>
          <p:cNvSpPr/>
          <p:nvPr/>
        </p:nvSpPr>
        <p:spPr>
          <a:xfrm>
            <a:off x="0" y="-38910"/>
            <a:ext cx="12211454" cy="631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99E6BD4-77EB-3B96-5921-4BCA419F5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627" y="2768920"/>
            <a:ext cx="3978150" cy="93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2771F6-D194-4B6A-6CB3-06BEEA09474A}"/>
              </a:ext>
            </a:extLst>
          </p:cNvPr>
          <p:cNvSpPr txBox="1"/>
          <p:nvPr/>
        </p:nvSpPr>
        <p:spPr>
          <a:xfrm>
            <a:off x="683267" y="1081991"/>
            <a:ext cx="108254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000" dirty="0">
                <a:latin typeface="Avenir Next LT Pro" panose="020B0504020202020204" pitchFamily="34" charset="0"/>
              </a:rPr>
              <a:t>Una distribución desfavorable: </a:t>
            </a:r>
            <a:r>
              <a:rPr lang="es-CL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muchas etiquetas </a:t>
            </a:r>
            <a:r>
              <a:rPr lang="es-CL" sz="2000" dirty="0">
                <a:latin typeface="Avenir Next LT Pro" panose="020B0504020202020204" pitchFamily="34" charset="0"/>
              </a:rPr>
              <a:t>con</a:t>
            </a:r>
            <a:r>
              <a:rPr lang="es-CL" sz="200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 </a:t>
            </a:r>
            <a:r>
              <a:rPr lang="es-CL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muy pocos eventos.</a:t>
            </a:r>
            <a:endParaRPr lang="es-CL" sz="2000" dirty="0">
              <a:solidFill>
                <a:schemeClr val="accent1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95A978-393A-4792-BAC0-80E36289DBE7}"/>
              </a:ext>
            </a:extLst>
          </p:cNvPr>
          <p:cNvSpPr txBox="1"/>
          <p:nvPr/>
        </p:nvSpPr>
        <p:spPr>
          <a:xfrm>
            <a:off x="4611558" y="5158343"/>
            <a:ext cx="260451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latin typeface="Avenir Next LT Pro" panose="020B0504020202020204" pitchFamily="34" charset="0"/>
              </a:rPr>
              <a:t>LD “difícil”: 0.01</a:t>
            </a:r>
          </a:p>
          <a:p>
            <a:r>
              <a:rPr lang="es-ES" sz="2000" dirty="0">
                <a:latin typeface="Avenir Next LT Pro" panose="020B0504020202020204" pitchFamily="34" charset="0"/>
              </a:rPr>
              <a:t>Este caso: 0.005</a:t>
            </a:r>
            <a:endParaRPr lang="es-CL" sz="2000" dirty="0">
              <a:latin typeface="Avenir Next LT Pro" panose="020B05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644F40-15D7-1AF9-BE13-0EA20138C153}"/>
              </a:ext>
            </a:extLst>
          </p:cNvPr>
          <p:cNvSpPr txBox="1"/>
          <p:nvPr/>
        </p:nvSpPr>
        <p:spPr>
          <a:xfrm>
            <a:off x="107004" y="120562"/>
            <a:ext cx="46324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PROCESAMIENTO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5753DCB4-C6F3-7E7A-1CCF-B96AD8F221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67" y="2253525"/>
            <a:ext cx="2895669" cy="38109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3E3AC1-DAC9-9271-881D-6F394706EE35}"/>
              </a:ext>
            </a:extLst>
          </p:cNvPr>
          <p:cNvSpPr txBox="1"/>
          <p:nvPr/>
        </p:nvSpPr>
        <p:spPr>
          <a:xfrm>
            <a:off x="532696" y="1944416"/>
            <a:ext cx="3781093" cy="3091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rtl="0" fontAlgn="base">
              <a:spcBef>
                <a:spcPts val="0"/>
              </a:spcBef>
              <a:spcAft>
                <a:spcPts val="0"/>
              </a:spcAft>
            </a:pPr>
            <a:r>
              <a:rPr lang="es-ES" sz="1400" b="0" i="0" u="none" strike="noStrike" dirty="0">
                <a:solidFill>
                  <a:srgbClr val="595959"/>
                </a:solidFill>
                <a:effectLst/>
                <a:latin typeface="Avenir Next LT Pro" panose="020B0504020202020204" pitchFamily="34" charset="0"/>
              </a:rPr>
              <a:t>Cantidad de etiquetas v/s Frecuencia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D3273C-1F82-D301-46FB-45C7CBD20930}"/>
              </a:ext>
            </a:extLst>
          </p:cNvPr>
          <p:cNvSpPr txBox="1"/>
          <p:nvPr/>
        </p:nvSpPr>
        <p:spPr>
          <a:xfrm>
            <a:off x="4611558" y="2152963"/>
            <a:ext cx="6988007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000" dirty="0">
                <a:latin typeface="Avenir Next LT Pro" panose="020B0504020202020204" pitchFamily="34" charset="0"/>
              </a:rPr>
              <a:t>Un valor de </a:t>
            </a:r>
            <a:r>
              <a:rPr lang="es-CL" sz="2000" b="1" dirty="0" err="1">
                <a:solidFill>
                  <a:srgbClr val="FFC000"/>
                </a:solidFill>
                <a:latin typeface="Avenir Next LT Pro" panose="020B0504020202020204" pitchFamily="34" charset="0"/>
              </a:rPr>
              <a:t>Label</a:t>
            </a:r>
            <a:r>
              <a:rPr lang="es-CL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 </a:t>
            </a:r>
            <a:r>
              <a:rPr lang="es-CL" sz="2000" b="1" dirty="0" err="1">
                <a:solidFill>
                  <a:srgbClr val="FFC000"/>
                </a:solidFill>
                <a:latin typeface="Avenir Next LT Pro" panose="020B0504020202020204" pitchFamily="34" charset="0"/>
              </a:rPr>
              <a:t>Density</a:t>
            </a:r>
            <a:r>
              <a:rPr lang="es-CL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 </a:t>
            </a:r>
            <a:r>
              <a:rPr lang="es-CL" sz="2000" dirty="0">
                <a:latin typeface="Avenir Next LT Pro" panose="020B0504020202020204" pitchFamily="34" charset="0"/>
              </a:rPr>
              <a:t>(LD) extremadamente bajo.</a:t>
            </a:r>
          </a:p>
          <a:p>
            <a:pPr marL="285750" indent="-285750">
              <a:buFontTx/>
              <a:buChar char="-"/>
            </a:pPr>
            <a:endParaRPr lang="es-CL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6095BD6-F52C-2232-AC08-8FA6EA8DF9F9}"/>
                  </a:ext>
                </a:extLst>
              </p:cNvPr>
              <p:cNvSpPr txBox="1"/>
              <p:nvPr/>
            </p:nvSpPr>
            <p:spPr>
              <a:xfrm>
                <a:off x="4173361" y="3870394"/>
                <a:ext cx="4285685" cy="10772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rtl="0" fontAlgn="base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s-ES" sz="1600" b="0" i="1" u="none" strike="noStrike" smtClean="0">
                        <a:solidFill>
                          <a:srgbClr val="595959"/>
                        </a:solidFill>
                        <a:effectLst/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s-ES" sz="1600" b="0" i="0" u="none" strike="noStrike" dirty="0">
                    <a:solidFill>
                      <a:srgbClr val="595959"/>
                    </a:solidFill>
                    <a:effectLst/>
                    <a:latin typeface="Avenir Next LT Pro" panose="020B0504020202020204" pitchFamily="34" charset="0"/>
                  </a:rPr>
                  <a:t>: conjunto de patrones del dataset</a:t>
                </a:r>
              </a:p>
              <a:p>
                <a:pPr marL="457200" rtl="0" fontAlgn="base">
                  <a:spcBef>
                    <a:spcPts val="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r>
                      <a:rPr lang="es-ES" sz="1600" b="0" i="1" u="none" strike="noStrike" smtClean="0">
                        <a:solidFill>
                          <a:srgbClr val="595959"/>
                        </a:solidFill>
                        <a:effectLst/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s-ES" sz="1600" b="0" i="0" u="none" strike="noStrike" dirty="0">
                    <a:solidFill>
                      <a:srgbClr val="595959"/>
                    </a:solidFill>
                    <a:effectLst/>
                    <a:latin typeface="Avenir Next LT Pro" panose="020B0504020202020204" pitchFamily="34" charset="0"/>
                  </a:rPr>
                  <a:t>: total de etiquetas en los datos</a:t>
                </a:r>
                <a:br>
                  <a:rPr lang="es-ES" sz="1600" b="0" i="0" u="none" strike="noStrike" dirty="0">
                    <a:solidFill>
                      <a:srgbClr val="595959"/>
                    </a:solidFill>
                    <a:effectLst/>
                    <a:latin typeface="Avenir Next LT Pro" panose="020B0504020202020204" pitchFamily="34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0" i="1" u="none" strike="noStrike" smtClean="0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u="none" strike="noStrike" smtClean="0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s-ES" sz="1600" b="0" i="1" u="none" strike="noStrike" smtClean="0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ES" sz="1600" b="0" i="0" u="none" strike="noStrike" dirty="0">
                    <a:solidFill>
                      <a:srgbClr val="595959"/>
                    </a:solidFill>
                    <a:effectLst/>
                    <a:latin typeface="Avenir Next LT Pro" panose="020B0504020202020204" pitchFamily="34" charset="0"/>
                  </a:rPr>
                  <a:t>: etiquetas para el patrón </a:t>
                </a:r>
                <a14:m>
                  <m:oMath xmlns:m="http://schemas.openxmlformats.org/officeDocument/2006/math">
                    <m:r>
                      <a:rPr lang="es-ES" sz="1600" b="0" i="1" u="none" strike="noStrike" smtClean="0">
                        <a:solidFill>
                          <a:srgbClr val="595959"/>
                        </a:solidFill>
                        <a:effectLst/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br>
                  <a:rPr lang="en-US" sz="1600" b="0" i="1" u="none" strike="noStrike" dirty="0">
                    <a:solidFill>
                      <a:srgbClr val="595959"/>
                    </a:solidFill>
                    <a:effectLst/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s-ES" sz="1600" b="0" i="1" u="none" strike="noStrike" smtClean="0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u="none" strike="noStrike" smtClean="0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s-ES" sz="1600" b="0" i="1" u="none" strike="noStrike" smtClean="0">
                            <a:solidFill>
                              <a:srgbClr val="595959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ES" sz="1600" b="0" i="0" u="none" strike="noStrike" dirty="0">
                    <a:solidFill>
                      <a:srgbClr val="595959"/>
                    </a:solidFill>
                    <a:effectLst/>
                    <a:latin typeface="Avenir Next LT Pro" panose="020B0504020202020204" pitchFamily="34" charset="0"/>
                  </a:rPr>
                  <a:t>: etiquetas sugeridas para</a:t>
                </a:r>
                <a:r>
                  <a:rPr lang="es-ES" sz="1600" dirty="0">
                    <a:solidFill>
                      <a:srgbClr val="595959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s-ES" sz="1600" i="1">
                        <a:solidFill>
                          <a:srgbClr val="595959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s-ES" sz="1600" b="0" i="0" u="none" strike="noStrike" dirty="0">
                    <a:solidFill>
                      <a:srgbClr val="595959"/>
                    </a:solidFill>
                    <a:effectLst/>
                    <a:latin typeface="Avenir Next LT Pro" panose="020B05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6095BD6-F52C-2232-AC08-8FA6EA8DF9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361" y="3870394"/>
                <a:ext cx="4285685" cy="1077218"/>
              </a:xfrm>
              <a:prstGeom prst="rect">
                <a:avLst/>
              </a:prstGeom>
              <a:blipFill>
                <a:blip r:embed="rId4"/>
                <a:stretch>
                  <a:fillRect t="-1695" b="-5650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674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755552-BA87-4941-A054-1FB5572230CF}"/>
              </a:ext>
            </a:extLst>
          </p:cNvPr>
          <p:cNvSpPr txBox="1"/>
          <p:nvPr/>
        </p:nvSpPr>
        <p:spPr>
          <a:xfrm>
            <a:off x="726476" y="1081991"/>
            <a:ext cx="105475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000" dirty="0">
                <a:latin typeface="Avenir Next LT Pro" panose="020B0504020202020204" pitchFamily="34" charset="0"/>
              </a:rPr>
              <a:t>Necesidad de</a:t>
            </a:r>
            <a:r>
              <a:rPr lang="es-CL" sz="200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 </a:t>
            </a:r>
            <a:r>
              <a:rPr lang="es-CL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simplificar la tarea.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E064C3F-CAD9-7F9B-38FA-5D4D9A1F3A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874"/>
          <a:stretch/>
        </p:blipFill>
        <p:spPr bwMode="auto">
          <a:xfrm>
            <a:off x="1914501" y="2641730"/>
            <a:ext cx="8324088" cy="76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411794-D8A4-ACF6-D8A1-D4000E468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E5692-7E19-4264-9402-ABE23259D7A1}" type="slidenum">
              <a:rPr lang="es-CL" smtClean="0"/>
              <a:t>16</a:t>
            </a:fld>
            <a:endParaRPr lang="es-C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14BC0C-E679-BFC8-3EEC-A3B326FB1C8D}"/>
              </a:ext>
            </a:extLst>
          </p:cNvPr>
          <p:cNvSpPr/>
          <p:nvPr/>
        </p:nvSpPr>
        <p:spPr>
          <a:xfrm>
            <a:off x="0" y="-38910"/>
            <a:ext cx="12211454" cy="631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8D60B-2CCC-7554-E82C-6EEC51BCD98F}"/>
              </a:ext>
            </a:extLst>
          </p:cNvPr>
          <p:cNvSpPr txBox="1"/>
          <p:nvPr/>
        </p:nvSpPr>
        <p:spPr>
          <a:xfrm>
            <a:off x="107004" y="120562"/>
            <a:ext cx="46324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PROCESAMIENTO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C91968-2E84-D274-008E-7E53A84DCDE1}"/>
              </a:ext>
            </a:extLst>
          </p:cNvPr>
          <p:cNvSpPr/>
          <p:nvPr/>
        </p:nvSpPr>
        <p:spPr>
          <a:xfrm>
            <a:off x="-19455" y="6553435"/>
            <a:ext cx="12192000" cy="309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C539D551-3A82-2AE9-56DF-50080AB39E87}"/>
              </a:ext>
            </a:extLst>
          </p:cNvPr>
          <p:cNvSpPr txBox="1">
            <a:spLocks/>
          </p:cNvSpPr>
          <p:nvPr/>
        </p:nvSpPr>
        <p:spPr>
          <a:xfrm>
            <a:off x="-19455" y="6553435"/>
            <a:ext cx="670965" cy="309109"/>
          </a:xfrm>
          <a:prstGeom prst="rect">
            <a:avLst/>
          </a:prstGeom>
        </p:spPr>
        <p:txBody>
          <a:bodyPr anchor="ctr"/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Avenir Next LT Pro" panose="020B05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15/27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9C414E1-0894-BD88-6E3A-0D461447081F}"/>
              </a:ext>
            </a:extLst>
          </p:cNvPr>
          <p:cNvSpPr/>
          <p:nvPr/>
        </p:nvSpPr>
        <p:spPr>
          <a:xfrm>
            <a:off x="6389356" y="6625030"/>
            <a:ext cx="1147077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1. Introducción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1502F3F-F57B-FEFF-8ED5-8F023FE72BDA}"/>
              </a:ext>
            </a:extLst>
          </p:cNvPr>
          <p:cNvSpPr/>
          <p:nvPr/>
        </p:nvSpPr>
        <p:spPr>
          <a:xfrm>
            <a:off x="7626729" y="6625031"/>
            <a:ext cx="957667" cy="162052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2. Objetivos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185C41E-47CC-5B66-7E6B-688079F5CC48}"/>
              </a:ext>
            </a:extLst>
          </p:cNvPr>
          <p:cNvSpPr/>
          <p:nvPr/>
        </p:nvSpPr>
        <p:spPr>
          <a:xfrm>
            <a:off x="8645777" y="6625031"/>
            <a:ext cx="1147077" cy="162053"/>
          </a:xfrm>
          <a:prstGeom prst="roundRect">
            <a:avLst/>
          </a:prstGeom>
          <a:solidFill>
            <a:schemeClr val="lt1">
              <a:alpha val="8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3. Metodología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B0B86AF-6C5C-E88A-DE28-12D0DA65F050}"/>
              </a:ext>
            </a:extLst>
          </p:cNvPr>
          <p:cNvSpPr/>
          <p:nvPr/>
        </p:nvSpPr>
        <p:spPr>
          <a:xfrm>
            <a:off x="10938148" y="6625873"/>
            <a:ext cx="1168605" cy="161211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5. Conclusiones</a:t>
            </a:r>
            <a:endParaRPr lang="es-CL" sz="1050" dirty="0">
              <a:solidFill>
                <a:schemeClr val="accent1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912337C-6877-3485-00A6-73E71C80518F}"/>
              </a:ext>
            </a:extLst>
          </p:cNvPr>
          <p:cNvSpPr/>
          <p:nvPr/>
        </p:nvSpPr>
        <p:spPr>
          <a:xfrm>
            <a:off x="9854235" y="6625031"/>
            <a:ext cx="1022532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4. Resultados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D95E5F-CEFA-B68C-5B6C-8CC2586C1819}"/>
              </a:ext>
            </a:extLst>
          </p:cNvPr>
          <p:cNvSpPr txBox="1"/>
          <p:nvPr/>
        </p:nvSpPr>
        <p:spPr>
          <a:xfrm>
            <a:off x="756083" y="1526826"/>
            <a:ext cx="105475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s-CL" sz="2000" dirty="0">
                <a:latin typeface="Avenir Next LT Pro" panose="020B0504020202020204" pitchFamily="34" charset="0"/>
              </a:rPr>
              <a:t>Remoción de </a:t>
            </a:r>
            <a:r>
              <a:rPr lang="es-CL" sz="2000" i="1" dirty="0" err="1">
                <a:latin typeface="Avenir Next LT Pro" panose="020B0504020202020204" pitchFamily="34" charset="0"/>
              </a:rPr>
              <a:t>stopwords</a:t>
            </a:r>
            <a:r>
              <a:rPr lang="es-CL" sz="2000" dirty="0">
                <a:latin typeface="Avenir Next LT Pro" panose="020B0504020202020204" pitchFamily="34" charset="0"/>
              </a:rPr>
              <a:t> y lematización de etiquetas.</a:t>
            </a:r>
            <a:endParaRPr lang="es-CL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00756D-D3DC-C90D-B590-16AE01373C3F}"/>
              </a:ext>
            </a:extLst>
          </p:cNvPr>
          <p:cNvSpPr txBox="1"/>
          <p:nvPr/>
        </p:nvSpPr>
        <p:spPr>
          <a:xfrm>
            <a:off x="5129525" y="5391734"/>
            <a:ext cx="1932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dirty="0">
                <a:latin typeface="Avenir Next LT Pro" panose="020B0504020202020204" pitchFamily="34" charset="0"/>
              </a:rPr>
              <a:t>Patrón</a:t>
            </a:r>
            <a:r>
              <a:rPr lang="es-ES" sz="1400" b="0" u="none" strike="noStrike" dirty="0">
                <a:effectLst/>
                <a:latin typeface="Avenir Next LT Pro" panose="020B0504020202020204" pitchFamily="34" charset="0"/>
              </a:rPr>
              <a:t> 68a </a:t>
            </a:r>
            <a:r>
              <a:rPr lang="es-ES" sz="1400" b="0" i="0" u="none" strike="noStrike" dirty="0">
                <a:effectLst/>
                <a:latin typeface="Avenir Next LT Pro" panose="020B0504020202020204" pitchFamily="34" charset="0"/>
              </a:rPr>
              <a:t>[Kun98].</a:t>
            </a:r>
            <a:endParaRPr lang="es-CL" sz="1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E19E18-ECD1-B5E6-E854-0C3B2EFBA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278" y="4259334"/>
            <a:ext cx="2863109" cy="11003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1DF0FBD-D661-32EF-4469-9FA094E5C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0746" y="3345701"/>
            <a:ext cx="8190508" cy="65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51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411794-D8A4-ACF6-D8A1-D4000E468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E5692-7E19-4264-9402-ABE23259D7A1}" type="slidenum">
              <a:rPr lang="es-CL" smtClean="0"/>
              <a:t>17</a:t>
            </a:fld>
            <a:endParaRPr lang="es-C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14BC0C-E679-BFC8-3EEC-A3B326FB1C8D}"/>
              </a:ext>
            </a:extLst>
          </p:cNvPr>
          <p:cNvSpPr/>
          <p:nvPr/>
        </p:nvSpPr>
        <p:spPr>
          <a:xfrm>
            <a:off x="0" y="-38910"/>
            <a:ext cx="12211454" cy="631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8D60B-2CCC-7554-E82C-6EEC51BCD98F}"/>
              </a:ext>
            </a:extLst>
          </p:cNvPr>
          <p:cNvSpPr txBox="1"/>
          <p:nvPr/>
        </p:nvSpPr>
        <p:spPr>
          <a:xfrm>
            <a:off x="107004" y="120562"/>
            <a:ext cx="46324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PROCESAMIENTO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C91968-2E84-D274-008E-7E53A84DCDE1}"/>
              </a:ext>
            </a:extLst>
          </p:cNvPr>
          <p:cNvSpPr/>
          <p:nvPr/>
        </p:nvSpPr>
        <p:spPr>
          <a:xfrm>
            <a:off x="-19455" y="6553435"/>
            <a:ext cx="12192000" cy="309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C539D551-3A82-2AE9-56DF-50080AB39E87}"/>
              </a:ext>
            </a:extLst>
          </p:cNvPr>
          <p:cNvSpPr txBox="1">
            <a:spLocks/>
          </p:cNvSpPr>
          <p:nvPr/>
        </p:nvSpPr>
        <p:spPr>
          <a:xfrm>
            <a:off x="-19455" y="6553435"/>
            <a:ext cx="670965" cy="309109"/>
          </a:xfrm>
          <a:prstGeom prst="rect">
            <a:avLst/>
          </a:prstGeom>
        </p:spPr>
        <p:txBody>
          <a:bodyPr anchor="ctr"/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Avenir Next LT Pro" panose="020B05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16/27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9C414E1-0894-BD88-6E3A-0D461447081F}"/>
              </a:ext>
            </a:extLst>
          </p:cNvPr>
          <p:cNvSpPr/>
          <p:nvPr/>
        </p:nvSpPr>
        <p:spPr>
          <a:xfrm>
            <a:off x="6389356" y="6625030"/>
            <a:ext cx="1147077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1. Introducción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1502F3F-F57B-FEFF-8ED5-8F023FE72BDA}"/>
              </a:ext>
            </a:extLst>
          </p:cNvPr>
          <p:cNvSpPr/>
          <p:nvPr/>
        </p:nvSpPr>
        <p:spPr>
          <a:xfrm>
            <a:off x="7626729" y="6625031"/>
            <a:ext cx="957667" cy="162052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2. Objetivos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185C41E-47CC-5B66-7E6B-688079F5CC48}"/>
              </a:ext>
            </a:extLst>
          </p:cNvPr>
          <p:cNvSpPr/>
          <p:nvPr/>
        </p:nvSpPr>
        <p:spPr>
          <a:xfrm>
            <a:off x="8645777" y="6625031"/>
            <a:ext cx="1147077" cy="162053"/>
          </a:xfrm>
          <a:prstGeom prst="roundRect">
            <a:avLst/>
          </a:prstGeom>
          <a:solidFill>
            <a:schemeClr val="lt1">
              <a:alpha val="8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3. Metodología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B0B86AF-6C5C-E88A-DE28-12D0DA65F050}"/>
              </a:ext>
            </a:extLst>
          </p:cNvPr>
          <p:cNvSpPr/>
          <p:nvPr/>
        </p:nvSpPr>
        <p:spPr>
          <a:xfrm>
            <a:off x="10938148" y="6625873"/>
            <a:ext cx="1168605" cy="161211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5. Conclusiones</a:t>
            </a:r>
            <a:endParaRPr lang="es-CL" sz="1050" dirty="0">
              <a:solidFill>
                <a:schemeClr val="accent1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912337C-6877-3485-00A6-73E71C80518F}"/>
              </a:ext>
            </a:extLst>
          </p:cNvPr>
          <p:cNvSpPr/>
          <p:nvPr/>
        </p:nvSpPr>
        <p:spPr>
          <a:xfrm>
            <a:off x="9854235" y="6625031"/>
            <a:ext cx="1022532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4. Resultados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B82D9F-E21E-42FD-159A-16AB2056511A}"/>
              </a:ext>
            </a:extLst>
          </p:cNvPr>
          <p:cNvSpPr txBox="1"/>
          <p:nvPr/>
        </p:nvSpPr>
        <p:spPr>
          <a:xfrm>
            <a:off x="7812648" y="2992783"/>
            <a:ext cx="321501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dirty="0">
                <a:latin typeface="Avenir Next LT Pro" panose="020B0504020202020204" pitchFamily="34" charset="0"/>
              </a:rPr>
              <a:t>Un </a:t>
            </a:r>
            <a:r>
              <a:rPr lang="es-ES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problema</a:t>
            </a:r>
            <a:r>
              <a:rPr lang="es-ES" sz="2000" dirty="0">
                <a:latin typeface="Avenir Next LT Pro" panose="020B0504020202020204" pitchFamily="34" charset="0"/>
              </a:rPr>
              <a:t> </a:t>
            </a:r>
            <a:r>
              <a:rPr lang="es-ES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más abordable</a:t>
            </a:r>
            <a:r>
              <a:rPr lang="es-ES" sz="2000" dirty="0">
                <a:latin typeface="Avenir Next LT Pro" panose="020B0504020202020204" pitchFamily="34" charset="0"/>
              </a:rPr>
              <a:t>, al costo de perder parte de la información.</a:t>
            </a:r>
            <a:endParaRPr lang="es-CL" sz="2000" dirty="0">
              <a:latin typeface="Avenir Next LT Pro" panose="020B0504020202020204" pitchFamily="34" charset="0"/>
            </a:endParaRPr>
          </a:p>
        </p:txBody>
      </p:sp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AE7F452E-D0A6-DF22-6746-72C472D0D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68" y="2365148"/>
            <a:ext cx="2895668" cy="3810966"/>
          </a:xfrm>
          <a:prstGeom prst="rect">
            <a:avLst/>
          </a:prstGeom>
        </p:spPr>
      </p:pic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2AAA4686-D44B-ACEB-7226-62F549B2B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308" y="2365148"/>
            <a:ext cx="2895668" cy="381096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F8EFD71-F861-9602-FE55-95713D390FCF}"/>
              </a:ext>
            </a:extLst>
          </p:cNvPr>
          <p:cNvSpPr txBox="1"/>
          <p:nvPr/>
        </p:nvSpPr>
        <p:spPr>
          <a:xfrm>
            <a:off x="424129" y="1949452"/>
            <a:ext cx="37810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 rtl="0" fontAlgn="base">
              <a:spcBef>
                <a:spcPts val="0"/>
              </a:spcBef>
              <a:spcAft>
                <a:spcPts val="0"/>
              </a:spcAft>
            </a:pPr>
            <a:r>
              <a:rPr lang="es-ES" sz="1400" b="0" i="0" u="none" strike="noStrike" dirty="0">
                <a:solidFill>
                  <a:srgbClr val="595959"/>
                </a:solidFill>
                <a:effectLst/>
                <a:latin typeface="Avenir Next LT Pro" panose="020B0504020202020204" pitchFamily="34" charset="0"/>
              </a:rPr>
              <a:t>Cantidad de etiquetas v/s Frecuencia</a:t>
            </a:r>
          </a:p>
          <a:p>
            <a:pPr marL="457200" algn="ctr" rtl="0" fontAlgn="base">
              <a:spcBef>
                <a:spcPts val="0"/>
              </a:spcBef>
              <a:spcAft>
                <a:spcPts val="0"/>
              </a:spcAft>
            </a:pPr>
            <a:r>
              <a:rPr lang="es-ES" sz="1400" dirty="0">
                <a:solidFill>
                  <a:srgbClr val="595959"/>
                </a:solidFill>
                <a:latin typeface="Avenir Next LT Pro" panose="020B0504020202020204" pitchFamily="34" charset="0"/>
              </a:rPr>
              <a:t>Sin procesamiento</a:t>
            </a:r>
            <a:endParaRPr lang="es-ES" sz="1400" b="0" i="0" u="none" strike="noStrike" dirty="0">
              <a:solidFill>
                <a:srgbClr val="595959"/>
              </a:solidFill>
              <a:effectLst/>
              <a:latin typeface="Avenir Next LT Pro" panose="020B05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E4A5B7-D772-AA9B-77CB-4C7521CFADDE}"/>
              </a:ext>
            </a:extLst>
          </p:cNvPr>
          <p:cNvSpPr txBox="1"/>
          <p:nvPr/>
        </p:nvSpPr>
        <p:spPr>
          <a:xfrm>
            <a:off x="3845636" y="1949452"/>
            <a:ext cx="37810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 rtl="0" fontAlgn="base">
              <a:spcBef>
                <a:spcPts val="0"/>
              </a:spcBef>
              <a:spcAft>
                <a:spcPts val="0"/>
              </a:spcAft>
            </a:pPr>
            <a:r>
              <a:rPr lang="es-ES" sz="1400" b="0" i="0" u="none" strike="noStrike" dirty="0">
                <a:solidFill>
                  <a:srgbClr val="595959"/>
                </a:solidFill>
                <a:effectLst/>
                <a:latin typeface="Avenir Next LT Pro" panose="020B0504020202020204" pitchFamily="34" charset="0"/>
              </a:rPr>
              <a:t>Cantidad de etiquetas v/s Frecuencia</a:t>
            </a:r>
          </a:p>
          <a:p>
            <a:pPr marL="457200" algn="ctr" rtl="0" fontAlgn="base">
              <a:spcBef>
                <a:spcPts val="0"/>
              </a:spcBef>
              <a:spcAft>
                <a:spcPts val="0"/>
              </a:spcAft>
            </a:pPr>
            <a:r>
              <a:rPr lang="es-ES" sz="1400" dirty="0">
                <a:solidFill>
                  <a:srgbClr val="595959"/>
                </a:solidFill>
                <a:latin typeface="Avenir Next LT Pro" panose="020B0504020202020204" pitchFamily="34" charset="0"/>
              </a:rPr>
              <a:t>Con procesamiento</a:t>
            </a:r>
            <a:endParaRPr lang="es-ES" sz="1400" b="0" i="0" u="none" strike="noStrike" dirty="0">
              <a:solidFill>
                <a:srgbClr val="595959"/>
              </a:solidFill>
              <a:effectLst/>
              <a:latin typeface="Avenir Next LT Pro" panose="020B05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F34D5D-8F60-8813-339B-2B49481F456D}"/>
              </a:ext>
            </a:extLst>
          </p:cNvPr>
          <p:cNvSpPr txBox="1"/>
          <p:nvPr/>
        </p:nvSpPr>
        <p:spPr>
          <a:xfrm>
            <a:off x="2411896" y="3894267"/>
            <a:ext cx="11599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400" dirty="0">
                <a:latin typeface="Avenir Next LT Pro" panose="020B0504020202020204" pitchFamily="34" charset="0"/>
              </a:rPr>
              <a:t> LD: 0.005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A61122-31A3-836B-B730-F054CE23E719}"/>
              </a:ext>
            </a:extLst>
          </p:cNvPr>
          <p:cNvSpPr txBox="1"/>
          <p:nvPr/>
        </p:nvSpPr>
        <p:spPr>
          <a:xfrm>
            <a:off x="6076545" y="3894267"/>
            <a:ext cx="11599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400" dirty="0">
                <a:latin typeface="Avenir Next LT Pro" panose="020B0504020202020204" pitchFamily="34" charset="0"/>
              </a:rPr>
              <a:t> LD: 0.016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ED8C06-8341-722E-F539-54672601F4FA}"/>
              </a:ext>
            </a:extLst>
          </p:cNvPr>
          <p:cNvSpPr txBox="1"/>
          <p:nvPr/>
        </p:nvSpPr>
        <p:spPr>
          <a:xfrm>
            <a:off x="726476" y="1081991"/>
            <a:ext cx="105475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000" dirty="0">
                <a:latin typeface="Avenir Next LT Pro" panose="020B0504020202020204" pitchFamily="34" charset="0"/>
              </a:rPr>
              <a:t>Necesidad de</a:t>
            </a:r>
            <a:r>
              <a:rPr lang="es-CL" sz="200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 </a:t>
            </a:r>
            <a:r>
              <a:rPr lang="es-CL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simplificar la tarea.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1911F3-DB1D-5471-FA49-FED899372451}"/>
              </a:ext>
            </a:extLst>
          </p:cNvPr>
          <p:cNvSpPr txBox="1"/>
          <p:nvPr/>
        </p:nvSpPr>
        <p:spPr>
          <a:xfrm>
            <a:off x="756083" y="1526826"/>
            <a:ext cx="105475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s-CL" sz="2000" dirty="0">
                <a:latin typeface="Avenir Next LT Pro" panose="020B0504020202020204" pitchFamily="34" charset="0"/>
              </a:rPr>
              <a:t>Remoción de </a:t>
            </a:r>
            <a:r>
              <a:rPr lang="es-CL" sz="2000" i="1" dirty="0" err="1">
                <a:latin typeface="Avenir Next LT Pro" panose="020B0504020202020204" pitchFamily="34" charset="0"/>
              </a:rPr>
              <a:t>stopwords</a:t>
            </a:r>
            <a:r>
              <a:rPr lang="es-CL" sz="2000" dirty="0">
                <a:latin typeface="Avenir Next LT Pro" panose="020B0504020202020204" pitchFamily="34" charset="0"/>
              </a:rPr>
              <a:t> y lematización de etiquetas.</a:t>
            </a:r>
            <a:endParaRPr lang="es-CL" sz="2000" dirty="0"/>
          </a:p>
        </p:txBody>
      </p:sp>
    </p:spTree>
    <p:extLst>
      <p:ext uri="{BB962C8B-B14F-4D97-AF65-F5344CB8AC3E}">
        <p14:creationId xmlns:p14="http://schemas.microsoft.com/office/powerpoint/2010/main" val="358287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411794-D8A4-ACF6-D8A1-D4000E468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E5692-7E19-4264-9402-ABE23259D7A1}" type="slidenum">
              <a:rPr lang="es-CL" smtClean="0"/>
              <a:t>18</a:t>
            </a:fld>
            <a:endParaRPr lang="es-C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14BC0C-E679-BFC8-3EEC-A3B326FB1C8D}"/>
              </a:ext>
            </a:extLst>
          </p:cNvPr>
          <p:cNvSpPr/>
          <p:nvPr/>
        </p:nvSpPr>
        <p:spPr>
          <a:xfrm>
            <a:off x="0" y="-38910"/>
            <a:ext cx="12211454" cy="631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8D60B-2CCC-7554-E82C-6EEC51BCD98F}"/>
              </a:ext>
            </a:extLst>
          </p:cNvPr>
          <p:cNvSpPr txBox="1"/>
          <p:nvPr/>
        </p:nvSpPr>
        <p:spPr>
          <a:xfrm>
            <a:off x="107004" y="120562"/>
            <a:ext cx="46324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PROCESAMIENTO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C91968-2E84-D274-008E-7E53A84DCDE1}"/>
              </a:ext>
            </a:extLst>
          </p:cNvPr>
          <p:cNvSpPr/>
          <p:nvPr/>
        </p:nvSpPr>
        <p:spPr>
          <a:xfrm>
            <a:off x="-19455" y="6553435"/>
            <a:ext cx="12192000" cy="309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C539D551-3A82-2AE9-56DF-50080AB39E87}"/>
              </a:ext>
            </a:extLst>
          </p:cNvPr>
          <p:cNvSpPr txBox="1">
            <a:spLocks/>
          </p:cNvSpPr>
          <p:nvPr/>
        </p:nvSpPr>
        <p:spPr>
          <a:xfrm>
            <a:off x="-19455" y="6553435"/>
            <a:ext cx="670965" cy="309109"/>
          </a:xfrm>
          <a:prstGeom prst="rect">
            <a:avLst/>
          </a:prstGeom>
        </p:spPr>
        <p:txBody>
          <a:bodyPr anchor="ctr"/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Avenir Next LT Pro" panose="020B05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17/27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9C414E1-0894-BD88-6E3A-0D461447081F}"/>
              </a:ext>
            </a:extLst>
          </p:cNvPr>
          <p:cNvSpPr/>
          <p:nvPr/>
        </p:nvSpPr>
        <p:spPr>
          <a:xfrm>
            <a:off x="6389356" y="6625030"/>
            <a:ext cx="1147077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1. Introducción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1502F3F-F57B-FEFF-8ED5-8F023FE72BDA}"/>
              </a:ext>
            </a:extLst>
          </p:cNvPr>
          <p:cNvSpPr/>
          <p:nvPr/>
        </p:nvSpPr>
        <p:spPr>
          <a:xfrm>
            <a:off x="7626729" y="6625031"/>
            <a:ext cx="957667" cy="162052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2. Objetivos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185C41E-47CC-5B66-7E6B-688079F5CC48}"/>
              </a:ext>
            </a:extLst>
          </p:cNvPr>
          <p:cNvSpPr/>
          <p:nvPr/>
        </p:nvSpPr>
        <p:spPr>
          <a:xfrm>
            <a:off x="8645777" y="6625031"/>
            <a:ext cx="1147077" cy="162053"/>
          </a:xfrm>
          <a:prstGeom prst="roundRect">
            <a:avLst/>
          </a:prstGeom>
          <a:solidFill>
            <a:schemeClr val="lt1">
              <a:alpha val="8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3. Metodología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B0B86AF-6C5C-E88A-DE28-12D0DA65F050}"/>
              </a:ext>
            </a:extLst>
          </p:cNvPr>
          <p:cNvSpPr/>
          <p:nvPr/>
        </p:nvSpPr>
        <p:spPr>
          <a:xfrm>
            <a:off x="10938148" y="6625873"/>
            <a:ext cx="1168605" cy="161211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5. Conclusiones</a:t>
            </a:r>
            <a:endParaRPr lang="es-CL" sz="1050" dirty="0">
              <a:solidFill>
                <a:schemeClr val="accent1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912337C-6877-3485-00A6-73E71C80518F}"/>
              </a:ext>
            </a:extLst>
          </p:cNvPr>
          <p:cNvSpPr/>
          <p:nvPr/>
        </p:nvSpPr>
        <p:spPr>
          <a:xfrm>
            <a:off x="9854235" y="6625031"/>
            <a:ext cx="1022532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4. Resultados </a:t>
            </a:r>
          </a:p>
        </p:txBody>
      </p:sp>
      <p:pic>
        <p:nvPicPr>
          <p:cNvPr id="2" name="Picture 1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DC7067C4-0838-085B-6567-D76CD06F1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228" y="4204374"/>
            <a:ext cx="2563174" cy="8090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3E9BB2-F297-4B8F-362D-DDC906B7E7D0}"/>
              </a:ext>
            </a:extLst>
          </p:cNvPr>
          <p:cNvSpPr txBox="1"/>
          <p:nvPr/>
        </p:nvSpPr>
        <p:spPr>
          <a:xfrm>
            <a:off x="1578228" y="5027484"/>
            <a:ext cx="31193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0" i="0" u="none" strike="noStrike" dirty="0">
                <a:effectLst/>
                <a:latin typeface="Avenir Next LT Pro" panose="020B0504020202020204" pitchFamily="34" charset="0"/>
              </a:rPr>
              <a:t>Ejemplo de </a:t>
            </a:r>
            <a:r>
              <a:rPr lang="es-ES" sz="1400" b="0" i="1" u="none" strike="noStrike" dirty="0">
                <a:effectLst/>
                <a:latin typeface="Avenir Next LT Pro" panose="020B0504020202020204" pitchFamily="34" charset="0"/>
              </a:rPr>
              <a:t>sketch</a:t>
            </a:r>
            <a:r>
              <a:rPr lang="es-ES" sz="1400" b="0" u="none" strike="noStrike" dirty="0">
                <a:effectLst/>
                <a:latin typeface="Avenir Next LT Pro" panose="020B0504020202020204" pitchFamily="34" charset="0"/>
              </a:rPr>
              <a:t> de patrón geométrico</a:t>
            </a:r>
            <a:r>
              <a:rPr lang="es-ES" sz="1400" dirty="0">
                <a:latin typeface="Avenir Next LT Pro" panose="020B0504020202020204" pitchFamily="34" charset="0"/>
              </a:rPr>
              <a:t> </a:t>
            </a:r>
            <a:r>
              <a:rPr lang="es-ES" sz="1400" b="0" i="0" u="none" strike="noStrike" dirty="0">
                <a:effectLst/>
                <a:latin typeface="Avenir Next LT Pro" panose="020B0504020202020204" pitchFamily="34" charset="0"/>
              </a:rPr>
              <a:t>[Kun98].</a:t>
            </a:r>
            <a:endParaRPr lang="es-CL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F0F53F-43E5-0AC7-76F9-2C9CD1C854EF}"/>
              </a:ext>
            </a:extLst>
          </p:cNvPr>
          <p:cNvSpPr txBox="1"/>
          <p:nvPr/>
        </p:nvSpPr>
        <p:spPr>
          <a:xfrm>
            <a:off x="5666826" y="4375289"/>
            <a:ext cx="50737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horizontal, panel, </a:t>
            </a:r>
            <a:r>
              <a:rPr lang="es-CL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lozenge</a:t>
            </a:r>
            <a:r>
              <a:rPr lang="es-C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triangles</a:t>
            </a:r>
            <a:r>
              <a:rPr lang="es-C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latticed</a:t>
            </a:r>
            <a:r>
              <a:rPr lang="es-C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chain</a:t>
            </a:r>
            <a:endParaRPr lang="es-CL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405D7E-85C3-DB39-A9F6-1C9DBC806D10}"/>
              </a:ext>
            </a:extLst>
          </p:cNvPr>
          <p:cNvSpPr txBox="1"/>
          <p:nvPr/>
        </p:nvSpPr>
        <p:spPr>
          <a:xfrm>
            <a:off x="5382081" y="4758405"/>
            <a:ext cx="19950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latin typeface="Avenir Next LT Pro" panose="020B0504020202020204" pitchFamily="34" charset="0"/>
              </a:rPr>
              <a:t>Mayor frecuencia</a:t>
            </a:r>
            <a:endParaRPr lang="es-CL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BE8A4A-4399-8C59-DEA1-36914A44FFA7}"/>
              </a:ext>
            </a:extLst>
          </p:cNvPr>
          <p:cNvSpPr txBox="1"/>
          <p:nvPr/>
        </p:nvSpPr>
        <p:spPr>
          <a:xfrm>
            <a:off x="9002723" y="4757896"/>
            <a:ext cx="21872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latin typeface="Avenir Next LT Pro" panose="020B0504020202020204" pitchFamily="34" charset="0"/>
              </a:rPr>
              <a:t>Menor frecuencia</a:t>
            </a:r>
            <a:endParaRPr lang="es-CL" sz="1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FB014E-7467-82A7-0C1C-3B8F700FA40D}"/>
              </a:ext>
            </a:extLst>
          </p:cNvPr>
          <p:cNvSpPr/>
          <p:nvPr/>
        </p:nvSpPr>
        <p:spPr>
          <a:xfrm>
            <a:off x="5431780" y="4317019"/>
            <a:ext cx="5073736" cy="449286"/>
          </a:xfrm>
          <a:prstGeom prst="rect">
            <a:avLst/>
          </a:prstGeom>
          <a:noFill/>
          <a:ln>
            <a:solidFill>
              <a:srgbClr val="20386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FB9133-47EC-5944-2324-A18119C224E9}"/>
              </a:ext>
            </a:extLst>
          </p:cNvPr>
          <p:cNvCxnSpPr>
            <a:cxnSpLocks/>
          </p:cNvCxnSpPr>
          <p:nvPr/>
        </p:nvCxnSpPr>
        <p:spPr>
          <a:xfrm flipV="1">
            <a:off x="7237986" y="4911529"/>
            <a:ext cx="1547801" cy="510"/>
          </a:xfrm>
          <a:prstGeom prst="straightConnector1">
            <a:avLst/>
          </a:prstGeom>
          <a:ln w="19050">
            <a:solidFill>
              <a:srgbClr val="203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4CFA32B3-D53C-BC1B-0307-EF73C3E08E4B}"/>
              </a:ext>
            </a:extLst>
          </p:cNvPr>
          <p:cNvSpPr txBox="1"/>
          <p:nvPr/>
        </p:nvSpPr>
        <p:spPr>
          <a:xfrm>
            <a:off x="747907" y="2052221"/>
            <a:ext cx="93779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000" dirty="0">
                <a:latin typeface="Avenir Next LT Pro" panose="020B0504020202020204" pitchFamily="34" charset="0"/>
              </a:rPr>
              <a:t>Muchas etiquetas mantendrían una frecuencia </a:t>
            </a:r>
            <a:r>
              <a:rPr lang="es-CL" sz="2000" b="1" dirty="0">
                <a:solidFill>
                  <a:schemeClr val="accent4"/>
                </a:solidFill>
                <a:latin typeface="Avenir Next LT Pro" panose="020B0504020202020204" pitchFamily="34" charset="0"/>
              </a:rPr>
              <a:t>aún muy baja.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D46E15-75BD-9662-0CFB-3D35BFCFE537}"/>
              </a:ext>
            </a:extLst>
          </p:cNvPr>
          <p:cNvSpPr txBox="1"/>
          <p:nvPr/>
        </p:nvSpPr>
        <p:spPr>
          <a:xfrm>
            <a:off x="726476" y="2552232"/>
            <a:ext cx="5662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Poda</a:t>
            </a:r>
            <a:r>
              <a:rPr lang="es-ES" sz="2000" dirty="0">
                <a:latin typeface="Avenir Next LT Pro" panose="020B0504020202020204" pitchFamily="34" charset="0"/>
              </a:rPr>
              <a:t> </a:t>
            </a:r>
            <a:r>
              <a:rPr lang="es-ES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de etiquetas según frecuencia.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EB8D1C-3A02-993E-5344-B757CF4EFBFD}"/>
              </a:ext>
            </a:extLst>
          </p:cNvPr>
          <p:cNvSpPr txBox="1"/>
          <p:nvPr/>
        </p:nvSpPr>
        <p:spPr>
          <a:xfrm>
            <a:off x="651509" y="3081012"/>
            <a:ext cx="95121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s-ES" sz="2000" dirty="0">
                <a:latin typeface="Avenir Next LT Pro" panose="020B0504020202020204" pitchFamily="34" charset="0"/>
              </a:rPr>
              <a:t>Evaluar los métodos con </a:t>
            </a:r>
            <a:r>
              <a:rPr lang="es-ES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distintos universos </a:t>
            </a:r>
            <a:r>
              <a:rPr lang="es-ES" sz="2000" dirty="0">
                <a:latin typeface="Avenir Next LT Pro" panose="020B0504020202020204" pitchFamily="34" charset="0"/>
              </a:rPr>
              <a:t>de etiquetas, a formar según una frecuencia mínima.</a:t>
            </a:r>
            <a:endParaRPr lang="es-CL" sz="2000" b="1" dirty="0">
              <a:solidFill>
                <a:srgbClr val="FFC000"/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89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19" grpId="0"/>
      <p:bldP spid="20" grpId="0"/>
      <p:bldP spid="21" grpId="0" animBg="1"/>
      <p:bldP spid="22" grpId="0"/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411794-D8A4-ACF6-D8A1-D4000E468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E5692-7E19-4264-9402-ABE23259D7A1}" type="slidenum">
              <a:rPr lang="es-CL" smtClean="0"/>
              <a:t>19</a:t>
            </a:fld>
            <a:endParaRPr lang="es-C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14BC0C-E679-BFC8-3EEC-A3B326FB1C8D}"/>
              </a:ext>
            </a:extLst>
          </p:cNvPr>
          <p:cNvSpPr/>
          <p:nvPr/>
        </p:nvSpPr>
        <p:spPr>
          <a:xfrm>
            <a:off x="0" y="-38910"/>
            <a:ext cx="12211454" cy="631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8D60B-2CCC-7554-E82C-6EEC51BCD98F}"/>
              </a:ext>
            </a:extLst>
          </p:cNvPr>
          <p:cNvSpPr txBox="1"/>
          <p:nvPr/>
        </p:nvSpPr>
        <p:spPr>
          <a:xfrm>
            <a:off x="107004" y="120562"/>
            <a:ext cx="46324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PROCESAMIENTO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C91968-2E84-D274-008E-7E53A84DCDE1}"/>
              </a:ext>
            </a:extLst>
          </p:cNvPr>
          <p:cNvSpPr/>
          <p:nvPr/>
        </p:nvSpPr>
        <p:spPr>
          <a:xfrm>
            <a:off x="-19455" y="6553435"/>
            <a:ext cx="12192000" cy="309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C539D551-3A82-2AE9-56DF-50080AB39E87}"/>
              </a:ext>
            </a:extLst>
          </p:cNvPr>
          <p:cNvSpPr txBox="1">
            <a:spLocks/>
          </p:cNvSpPr>
          <p:nvPr/>
        </p:nvSpPr>
        <p:spPr>
          <a:xfrm>
            <a:off x="-19455" y="6553435"/>
            <a:ext cx="670965" cy="309109"/>
          </a:xfrm>
          <a:prstGeom prst="rect">
            <a:avLst/>
          </a:prstGeom>
        </p:spPr>
        <p:txBody>
          <a:bodyPr anchor="ctr"/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Avenir Next LT Pro" panose="020B05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17/27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9C414E1-0894-BD88-6E3A-0D461447081F}"/>
              </a:ext>
            </a:extLst>
          </p:cNvPr>
          <p:cNvSpPr/>
          <p:nvPr/>
        </p:nvSpPr>
        <p:spPr>
          <a:xfrm>
            <a:off x="6389356" y="6625030"/>
            <a:ext cx="1147077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1. Introducción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1502F3F-F57B-FEFF-8ED5-8F023FE72BDA}"/>
              </a:ext>
            </a:extLst>
          </p:cNvPr>
          <p:cNvSpPr/>
          <p:nvPr/>
        </p:nvSpPr>
        <p:spPr>
          <a:xfrm>
            <a:off x="7626729" y="6625031"/>
            <a:ext cx="957667" cy="162052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2. Objetivos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185C41E-47CC-5B66-7E6B-688079F5CC48}"/>
              </a:ext>
            </a:extLst>
          </p:cNvPr>
          <p:cNvSpPr/>
          <p:nvPr/>
        </p:nvSpPr>
        <p:spPr>
          <a:xfrm>
            <a:off x="8645777" y="6625031"/>
            <a:ext cx="1147077" cy="162053"/>
          </a:xfrm>
          <a:prstGeom prst="roundRect">
            <a:avLst/>
          </a:prstGeom>
          <a:solidFill>
            <a:schemeClr val="lt1">
              <a:alpha val="8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3. Metodología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B0B86AF-6C5C-E88A-DE28-12D0DA65F050}"/>
              </a:ext>
            </a:extLst>
          </p:cNvPr>
          <p:cNvSpPr/>
          <p:nvPr/>
        </p:nvSpPr>
        <p:spPr>
          <a:xfrm>
            <a:off x="10938148" y="6625873"/>
            <a:ext cx="1168605" cy="161211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5. Conclusiones</a:t>
            </a:r>
            <a:endParaRPr lang="es-CL" sz="1050" dirty="0">
              <a:solidFill>
                <a:schemeClr val="accent1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912337C-6877-3485-00A6-73E71C80518F}"/>
              </a:ext>
            </a:extLst>
          </p:cNvPr>
          <p:cNvSpPr/>
          <p:nvPr/>
        </p:nvSpPr>
        <p:spPr>
          <a:xfrm>
            <a:off x="9854235" y="6625031"/>
            <a:ext cx="1022532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4. Resultados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731BA3-AD57-813E-6F38-DD9A3AFBDB7F}"/>
              </a:ext>
            </a:extLst>
          </p:cNvPr>
          <p:cNvSpPr txBox="1"/>
          <p:nvPr/>
        </p:nvSpPr>
        <p:spPr>
          <a:xfrm>
            <a:off x="651509" y="3081012"/>
            <a:ext cx="95121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s-ES" sz="2000" dirty="0">
                <a:latin typeface="Avenir Next LT Pro" panose="020B0504020202020204" pitchFamily="34" charset="0"/>
              </a:rPr>
              <a:t>Evaluar los métodos con </a:t>
            </a:r>
            <a:r>
              <a:rPr lang="es-ES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distintos universos </a:t>
            </a:r>
            <a:r>
              <a:rPr lang="es-ES" sz="2000" dirty="0">
                <a:latin typeface="Avenir Next LT Pro" panose="020B0504020202020204" pitchFamily="34" charset="0"/>
              </a:rPr>
              <a:t>de etiquetas, a formar según una frecuencia mínima.</a:t>
            </a:r>
            <a:endParaRPr lang="es-CL" sz="2000" b="1" dirty="0">
              <a:solidFill>
                <a:srgbClr val="FFC000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2" name="Picture 1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DC7067C4-0838-085B-6567-D76CD06F1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228" y="4204374"/>
            <a:ext cx="2563174" cy="8090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3E9BB2-F297-4B8F-362D-DDC906B7E7D0}"/>
              </a:ext>
            </a:extLst>
          </p:cNvPr>
          <p:cNvSpPr txBox="1"/>
          <p:nvPr/>
        </p:nvSpPr>
        <p:spPr>
          <a:xfrm>
            <a:off x="1578228" y="5027484"/>
            <a:ext cx="31193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0" i="0" u="none" strike="noStrike" dirty="0">
                <a:effectLst/>
                <a:latin typeface="Avenir Next LT Pro" panose="020B0504020202020204" pitchFamily="34" charset="0"/>
              </a:rPr>
              <a:t>Ejemplo de </a:t>
            </a:r>
            <a:r>
              <a:rPr lang="es-ES" sz="1400" b="0" i="1" u="none" strike="noStrike" dirty="0">
                <a:effectLst/>
                <a:latin typeface="Avenir Next LT Pro" panose="020B0504020202020204" pitchFamily="34" charset="0"/>
              </a:rPr>
              <a:t>sketch</a:t>
            </a:r>
            <a:r>
              <a:rPr lang="es-ES" sz="1400" b="0" u="none" strike="noStrike" dirty="0">
                <a:effectLst/>
                <a:latin typeface="Avenir Next LT Pro" panose="020B0504020202020204" pitchFamily="34" charset="0"/>
              </a:rPr>
              <a:t> de patrón geométrico</a:t>
            </a:r>
            <a:r>
              <a:rPr lang="es-ES" sz="1400" dirty="0">
                <a:latin typeface="Avenir Next LT Pro" panose="020B0504020202020204" pitchFamily="34" charset="0"/>
              </a:rPr>
              <a:t> </a:t>
            </a:r>
            <a:r>
              <a:rPr lang="es-ES" sz="1400" b="0" i="0" u="none" strike="noStrike" dirty="0">
                <a:effectLst/>
                <a:latin typeface="Avenir Next LT Pro" panose="020B0504020202020204" pitchFamily="34" charset="0"/>
              </a:rPr>
              <a:t>[Kun98].</a:t>
            </a:r>
            <a:endParaRPr lang="es-CL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F0F53F-43E5-0AC7-76F9-2C9CD1C854EF}"/>
              </a:ext>
            </a:extLst>
          </p:cNvPr>
          <p:cNvSpPr txBox="1"/>
          <p:nvPr/>
        </p:nvSpPr>
        <p:spPr>
          <a:xfrm>
            <a:off x="5666826" y="4375289"/>
            <a:ext cx="50737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horizontal, </a:t>
            </a:r>
            <a:r>
              <a:rPr lang="es-CL" sz="16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panel, </a:t>
            </a:r>
            <a:r>
              <a:rPr lang="es-CL" sz="1600" dirty="0" err="1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lozenge</a:t>
            </a:r>
            <a:r>
              <a:rPr lang="es-CL" sz="16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sz="1600" dirty="0" err="1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triangles</a:t>
            </a:r>
            <a:r>
              <a:rPr lang="es-CL" sz="16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sz="1600" dirty="0" err="1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latticed</a:t>
            </a:r>
            <a:r>
              <a:rPr lang="es-CL" sz="16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sz="1600" dirty="0" err="1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chain</a:t>
            </a:r>
            <a:endParaRPr lang="es-CL" sz="1600" dirty="0">
              <a:solidFill>
                <a:schemeClr val="bg2">
                  <a:lumMod val="9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405D7E-85C3-DB39-A9F6-1C9DBC806D10}"/>
              </a:ext>
            </a:extLst>
          </p:cNvPr>
          <p:cNvSpPr txBox="1"/>
          <p:nvPr/>
        </p:nvSpPr>
        <p:spPr>
          <a:xfrm>
            <a:off x="5382081" y="4758405"/>
            <a:ext cx="19950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latin typeface="Avenir Next LT Pro" panose="020B0504020202020204" pitchFamily="34" charset="0"/>
              </a:rPr>
              <a:t>Mayor frecuencia</a:t>
            </a:r>
            <a:endParaRPr lang="es-CL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BE8A4A-4399-8C59-DEA1-36914A44FFA7}"/>
              </a:ext>
            </a:extLst>
          </p:cNvPr>
          <p:cNvSpPr txBox="1"/>
          <p:nvPr/>
        </p:nvSpPr>
        <p:spPr>
          <a:xfrm>
            <a:off x="9002723" y="4757896"/>
            <a:ext cx="21872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latin typeface="Avenir Next LT Pro" panose="020B0504020202020204" pitchFamily="34" charset="0"/>
              </a:rPr>
              <a:t>Menor frecuencia</a:t>
            </a:r>
            <a:endParaRPr lang="es-CL" sz="1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FB014E-7467-82A7-0C1C-3B8F700FA40D}"/>
              </a:ext>
            </a:extLst>
          </p:cNvPr>
          <p:cNvSpPr/>
          <p:nvPr/>
        </p:nvSpPr>
        <p:spPr>
          <a:xfrm>
            <a:off x="5431780" y="4317019"/>
            <a:ext cx="5073736" cy="449286"/>
          </a:xfrm>
          <a:prstGeom prst="rect">
            <a:avLst/>
          </a:prstGeom>
          <a:noFill/>
          <a:ln>
            <a:solidFill>
              <a:srgbClr val="20386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FB9133-47EC-5944-2324-A18119C224E9}"/>
              </a:ext>
            </a:extLst>
          </p:cNvPr>
          <p:cNvCxnSpPr>
            <a:cxnSpLocks/>
          </p:cNvCxnSpPr>
          <p:nvPr/>
        </p:nvCxnSpPr>
        <p:spPr>
          <a:xfrm flipV="1">
            <a:off x="7237986" y="4911529"/>
            <a:ext cx="1547801" cy="510"/>
          </a:xfrm>
          <a:prstGeom prst="straightConnector1">
            <a:avLst/>
          </a:prstGeom>
          <a:ln w="19050">
            <a:solidFill>
              <a:srgbClr val="203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084096A0-1C57-D729-31A0-B0DCE51F6FFF}"/>
              </a:ext>
            </a:extLst>
          </p:cNvPr>
          <p:cNvSpPr txBox="1"/>
          <p:nvPr/>
        </p:nvSpPr>
        <p:spPr>
          <a:xfrm>
            <a:off x="747907" y="2052221"/>
            <a:ext cx="93779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000" dirty="0">
                <a:latin typeface="Avenir Next LT Pro" panose="020B0504020202020204" pitchFamily="34" charset="0"/>
              </a:rPr>
              <a:t>Muchas etiquetas mantendrían una frecuencia </a:t>
            </a:r>
            <a:r>
              <a:rPr lang="es-CL" sz="2000" b="1" dirty="0">
                <a:solidFill>
                  <a:schemeClr val="accent4"/>
                </a:solidFill>
                <a:latin typeface="Avenir Next LT Pro" panose="020B0504020202020204" pitchFamily="34" charset="0"/>
              </a:rPr>
              <a:t>aún muy baja.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9448B9-A60F-FE74-2E32-1D689E9BF034}"/>
              </a:ext>
            </a:extLst>
          </p:cNvPr>
          <p:cNvSpPr txBox="1"/>
          <p:nvPr/>
        </p:nvSpPr>
        <p:spPr>
          <a:xfrm>
            <a:off x="726476" y="2552232"/>
            <a:ext cx="5662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Poda</a:t>
            </a:r>
            <a:r>
              <a:rPr lang="es-ES" sz="2000" dirty="0">
                <a:latin typeface="Avenir Next LT Pro" panose="020B0504020202020204" pitchFamily="34" charset="0"/>
              </a:rPr>
              <a:t> </a:t>
            </a:r>
            <a:r>
              <a:rPr lang="es-ES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de etiquetas según frecuencia.</a:t>
            </a:r>
          </a:p>
        </p:txBody>
      </p:sp>
    </p:spTree>
    <p:extLst>
      <p:ext uri="{BB962C8B-B14F-4D97-AF65-F5344CB8AC3E}">
        <p14:creationId xmlns:p14="http://schemas.microsoft.com/office/powerpoint/2010/main" val="92051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B23E626-3657-24E8-B18E-C75DC7636C84}"/>
              </a:ext>
            </a:extLst>
          </p:cNvPr>
          <p:cNvSpPr/>
          <p:nvPr/>
        </p:nvSpPr>
        <p:spPr>
          <a:xfrm>
            <a:off x="0" y="-38910"/>
            <a:ext cx="12211454" cy="631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>
            <a:off x="-19455" y="6553435"/>
            <a:ext cx="12192000" cy="309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67302-D18E-86AE-B1E5-DF680CE27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9455" y="6553435"/>
            <a:ext cx="670965" cy="309109"/>
          </a:xfrm>
        </p:spPr>
        <p:txBody>
          <a:bodyPr/>
          <a:lstStyle/>
          <a:p>
            <a:fld id="{940E5692-7E19-4264-9402-ABE23259D7A1}" type="slidenum">
              <a:rPr lang="es-CL" smtClean="0"/>
              <a:pPr/>
              <a:t>2</a:t>
            </a:fld>
            <a:r>
              <a:rPr lang="es-CL" dirty="0"/>
              <a:t>/27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BD3E38-81E4-7B0E-2135-EBC40E68431C}"/>
              </a:ext>
            </a:extLst>
          </p:cNvPr>
          <p:cNvSpPr/>
          <p:nvPr/>
        </p:nvSpPr>
        <p:spPr>
          <a:xfrm>
            <a:off x="6389356" y="6625030"/>
            <a:ext cx="1147077" cy="162053"/>
          </a:xfrm>
          <a:prstGeom prst="roundRect">
            <a:avLst/>
          </a:prstGeom>
          <a:solidFill>
            <a:schemeClr val="lt1">
              <a:alpha val="8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1. Introducción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2A829F2-A7E0-CB84-1D34-3E13B0AEA9D4}"/>
              </a:ext>
            </a:extLst>
          </p:cNvPr>
          <p:cNvSpPr/>
          <p:nvPr/>
        </p:nvSpPr>
        <p:spPr>
          <a:xfrm>
            <a:off x="7626729" y="6625031"/>
            <a:ext cx="957667" cy="162052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2. Objetivos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AA0F4E5-7FCD-8A7E-C2D6-2D2460233BD2}"/>
              </a:ext>
            </a:extLst>
          </p:cNvPr>
          <p:cNvSpPr/>
          <p:nvPr/>
        </p:nvSpPr>
        <p:spPr>
          <a:xfrm>
            <a:off x="8645777" y="6625031"/>
            <a:ext cx="1147077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3. Metodología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DDD8CD-BDC1-6437-046C-1054046295DD}"/>
              </a:ext>
            </a:extLst>
          </p:cNvPr>
          <p:cNvSpPr/>
          <p:nvPr/>
        </p:nvSpPr>
        <p:spPr>
          <a:xfrm>
            <a:off x="10938148" y="6625873"/>
            <a:ext cx="1168605" cy="161211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5. Conclusiones</a:t>
            </a:r>
            <a:endParaRPr lang="es-CL" sz="1050" dirty="0">
              <a:solidFill>
                <a:schemeClr val="accent1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80CFA32-9EA2-ED41-C49B-2706A8389EEB}"/>
              </a:ext>
            </a:extLst>
          </p:cNvPr>
          <p:cNvSpPr/>
          <p:nvPr/>
        </p:nvSpPr>
        <p:spPr>
          <a:xfrm>
            <a:off x="9854235" y="6625031"/>
            <a:ext cx="1022532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4. Resultados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340A3C-92E0-FA9D-F368-F4265501AB90}"/>
              </a:ext>
            </a:extLst>
          </p:cNvPr>
          <p:cNvSpPr txBox="1"/>
          <p:nvPr/>
        </p:nvSpPr>
        <p:spPr>
          <a:xfrm>
            <a:off x="107004" y="120562"/>
            <a:ext cx="67888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CONTEXTO</a:t>
            </a:r>
            <a:endParaRPr lang="es-CL"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40AB5-82C7-766C-C3EF-C54A0463B4CF}"/>
              </a:ext>
            </a:extLst>
          </p:cNvPr>
          <p:cNvSpPr txBox="1"/>
          <p:nvPr/>
        </p:nvSpPr>
        <p:spPr>
          <a:xfrm>
            <a:off x="952773" y="2248302"/>
            <a:ext cx="10305907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000" dirty="0">
                <a:latin typeface="Avenir Next LT Pro" panose="020B0504020202020204" pitchFamily="34" charset="0"/>
              </a:rPr>
              <a:t>“Cualquier bien mueble de valor cultural que requiera protección. </a:t>
            </a:r>
          </a:p>
          <a:p>
            <a:pPr algn="ctr"/>
            <a:r>
              <a:rPr lang="es-ES" sz="2000" dirty="0">
                <a:latin typeface="Avenir Next LT Pro" panose="020B0504020202020204" pitchFamily="34" charset="0"/>
              </a:rPr>
              <a:t>Esto puede incluir artefactos arqueológicos, paleontológicos, geológicos y cualquier otro objeto con un significado cultural”.</a:t>
            </a:r>
          </a:p>
          <a:p>
            <a:pPr algn="ctr"/>
            <a:br>
              <a:rPr lang="es-ES" sz="2000" dirty="0">
                <a:latin typeface="Avenir Next LT Pro" panose="020B0504020202020204" pitchFamily="34" charset="0"/>
              </a:rPr>
            </a:br>
            <a:r>
              <a:rPr lang="es-ES" sz="1400" dirty="0" err="1">
                <a:latin typeface="Avenir Next LT Pro" panose="020B0504020202020204" pitchFamily="34" charset="0"/>
              </a:rPr>
              <a:t>National</a:t>
            </a:r>
            <a:r>
              <a:rPr lang="es-ES" sz="1400" dirty="0">
                <a:latin typeface="Avenir Next LT Pro" panose="020B0504020202020204" pitchFamily="34" charset="0"/>
              </a:rPr>
              <a:t> </a:t>
            </a:r>
            <a:r>
              <a:rPr lang="es-ES" sz="1400" dirty="0" err="1">
                <a:latin typeface="Avenir Next LT Pro" panose="020B0504020202020204" pitchFamily="34" charset="0"/>
              </a:rPr>
              <a:t>Heritage</a:t>
            </a:r>
            <a:r>
              <a:rPr lang="es-ES" sz="1400" dirty="0">
                <a:latin typeface="Avenir Next LT Pro" panose="020B0504020202020204" pitchFamily="34" charset="0"/>
              </a:rPr>
              <a:t> Council </a:t>
            </a:r>
            <a:r>
              <a:rPr lang="es-ES" sz="1400" dirty="0" err="1">
                <a:latin typeface="Avenir Next LT Pro" panose="020B0504020202020204" pitchFamily="34" charset="0"/>
              </a:rPr>
              <a:t>of</a:t>
            </a:r>
            <a:r>
              <a:rPr lang="es-ES" sz="1400" dirty="0">
                <a:latin typeface="Avenir Next LT Pro" panose="020B0504020202020204" pitchFamily="34" charset="0"/>
              </a:rPr>
              <a:t> Namibia, 2005</a:t>
            </a:r>
          </a:p>
        </p:txBody>
      </p:sp>
    </p:spTree>
    <p:extLst>
      <p:ext uri="{BB962C8B-B14F-4D97-AF65-F5344CB8AC3E}">
        <p14:creationId xmlns:p14="http://schemas.microsoft.com/office/powerpoint/2010/main" val="329141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755552-BA87-4941-A054-1FB5572230CF}"/>
              </a:ext>
            </a:extLst>
          </p:cNvPr>
          <p:cNvSpPr txBox="1"/>
          <p:nvPr/>
        </p:nvSpPr>
        <p:spPr>
          <a:xfrm>
            <a:off x="747907" y="2052221"/>
            <a:ext cx="93779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000" dirty="0">
                <a:latin typeface="Avenir Next LT Pro" panose="020B0504020202020204" pitchFamily="34" charset="0"/>
              </a:rPr>
              <a:t>Muchas etiquetas mantendrían una frecuencia </a:t>
            </a:r>
            <a:r>
              <a:rPr lang="es-CL" sz="2000" b="1" dirty="0">
                <a:solidFill>
                  <a:schemeClr val="accent4"/>
                </a:solidFill>
                <a:latin typeface="Avenir Next LT Pro" panose="020B0504020202020204" pitchFamily="34" charset="0"/>
              </a:rPr>
              <a:t>aún muy baja.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411794-D8A4-ACF6-D8A1-D4000E468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E5692-7E19-4264-9402-ABE23259D7A1}" type="slidenum">
              <a:rPr lang="es-CL" smtClean="0"/>
              <a:t>20</a:t>
            </a:fld>
            <a:endParaRPr lang="es-C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14BC0C-E679-BFC8-3EEC-A3B326FB1C8D}"/>
              </a:ext>
            </a:extLst>
          </p:cNvPr>
          <p:cNvSpPr/>
          <p:nvPr/>
        </p:nvSpPr>
        <p:spPr>
          <a:xfrm>
            <a:off x="0" y="-38910"/>
            <a:ext cx="12211454" cy="631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8D60B-2CCC-7554-E82C-6EEC51BCD98F}"/>
              </a:ext>
            </a:extLst>
          </p:cNvPr>
          <p:cNvSpPr txBox="1"/>
          <p:nvPr/>
        </p:nvSpPr>
        <p:spPr>
          <a:xfrm>
            <a:off x="107004" y="120562"/>
            <a:ext cx="46324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PROCESAMIENTO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C91968-2E84-D274-008E-7E53A84DCDE1}"/>
              </a:ext>
            </a:extLst>
          </p:cNvPr>
          <p:cNvSpPr/>
          <p:nvPr/>
        </p:nvSpPr>
        <p:spPr>
          <a:xfrm>
            <a:off x="-19455" y="6553435"/>
            <a:ext cx="12192000" cy="309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C539D551-3A82-2AE9-56DF-50080AB39E87}"/>
              </a:ext>
            </a:extLst>
          </p:cNvPr>
          <p:cNvSpPr txBox="1">
            <a:spLocks/>
          </p:cNvSpPr>
          <p:nvPr/>
        </p:nvSpPr>
        <p:spPr>
          <a:xfrm>
            <a:off x="-19455" y="6553435"/>
            <a:ext cx="670965" cy="309109"/>
          </a:xfrm>
          <a:prstGeom prst="rect">
            <a:avLst/>
          </a:prstGeom>
        </p:spPr>
        <p:txBody>
          <a:bodyPr anchor="ctr"/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Avenir Next LT Pro" panose="020B05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17/27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9C414E1-0894-BD88-6E3A-0D461447081F}"/>
              </a:ext>
            </a:extLst>
          </p:cNvPr>
          <p:cNvSpPr/>
          <p:nvPr/>
        </p:nvSpPr>
        <p:spPr>
          <a:xfrm>
            <a:off x="6389356" y="6625030"/>
            <a:ext cx="1147077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1. Introducción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1502F3F-F57B-FEFF-8ED5-8F023FE72BDA}"/>
              </a:ext>
            </a:extLst>
          </p:cNvPr>
          <p:cNvSpPr/>
          <p:nvPr/>
        </p:nvSpPr>
        <p:spPr>
          <a:xfrm>
            <a:off x="7626729" y="6625031"/>
            <a:ext cx="957667" cy="162052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2. Objetivos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185C41E-47CC-5B66-7E6B-688079F5CC48}"/>
              </a:ext>
            </a:extLst>
          </p:cNvPr>
          <p:cNvSpPr/>
          <p:nvPr/>
        </p:nvSpPr>
        <p:spPr>
          <a:xfrm>
            <a:off x="8645777" y="6625031"/>
            <a:ext cx="1147077" cy="162053"/>
          </a:xfrm>
          <a:prstGeom prst="roundRect">
            <a:avLst/>
          </a:prstGeom>
          <a:solidFill>
            <a:schemeClr val="lt1">
              <a:alpha val="8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3. Metodología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B0B86AF-6C5C-E88A-DE28-12D0DA65F050}"/>
              </a:ext>
            </a:extLst>
          </p:cNvPr>
          <p:cNvSpPr/>
          <p:nvPr/>
        </p:nvSpPr>
        <p:spPr>
          <a:xfrm>
            <a:off x="10938148" y="6625873"/>
            <a:ext cx="1168605" cy="161211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5. Conclusiones</a:t>
            </a:r>
            <a:endParaRPr lang="es-CL" sz="1050" dirty="0">
              <a:solidFill>
                <a:schemeClr val="accent1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912337C-6877-3485-00A6-73E71C80518F}"/>
              </a:ext>
            </a:extLst>
          </p:cNvPr>
          <p:cNvSpPr/>
          <p:nvPr/>
        </p:nvSpPr>
        <p:spPr>
          <a:xfrm>
            <a:off x="9854235" y="6625031"/>
            <a:ext cx="1022532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4. Resultados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B82D9F-E21E-42FD-159A-16AB2056511A}"/>
              </a:ext>
            </a:extLst>
          </p:cNvPr>
          <p:cNvSpPr txBox="1"/>
          <p:nvPr/>
        </p:nvSpPr>
        <p:spPr>
          <a:xfrm>
            <a:off x="726476" y="2552232"/>
            <a:ext cx="5662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Poda</a:t>
            </a:r>
            <a:r>
              <a:rPr lang="es-ES" sz="2000" dirty="0">
                <a:latin typeface="Avenir Next LT Pro" panose="020B0504020202020204" pitchFamily="34" charset="0"/>
              </a:rPr>
              <a:t> </a:t>
            </a:r>
            <a:r>
              <a:rPr lang="es-ES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de etiquetas según frecuencia.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731BA3-AD57-813E-6F38-DD9A3AFBDB7F}"/>
              </a:ext>
            </a:extLst>
          </p:cNvPr>
          <p:cNvSpPr txBox="1"/>
          <p:nvPr/>
        </p:nvSpPr>
        <p:spPr>
          <a:xfrm>
            <a:off x="651509" y="3081012"/>
            <a:ext cx="95121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s-ES" sz="2000" dirty="0">
                <a:latin typeface="Avenir Next LT Pro" panose="020B0504020202020204" pitchFamily="34" charset="0"/>
              </a:rPr>
              <a:t>Evaluar los métodos con </a:t>
            </a:r>
            <a:r>
              <a:rPr lang="es-ES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distintos universos </a:t>
            </a:r>
            <a:r>
              <a:rPr lang="es-ES" sz="2000" dirty="0">
                <a:latin typeface="Avenir Next LT Pro" panose="020B0504020202020204" pitchFamily="34" charset="0"/>
              </a:rPr>
              <a:t>de etiquetas, a formar según una frecuencia mínima.</a:t>
            </a:r>
            <a:endParaRPr lang="es-CL" sz="2000" b="1" dirty="0">
              <a:solidFill>
                <a:srgbClr val="FFC000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2" name="Picture 1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DC7067C4-0838-085B-6567-D76CD06F1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228" y="4204374"/>
            <a:ext cx="2563174" cy="8090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3E9BB2-F297-4B8F-362D-DDC906B7E7D0}"/>
              </a:ext>
            </a:extLst>
          </p:cNvPr>
          <p:cNvSpPr txBox="1"/>
          <p:nvPr/>
        </p:nvSpPr>
        <p:spPr>
          <a:xfrm>
            <a:off x="1578228" y="5027484"/>
            <a:ext cx="31193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0" i="0" u="none" strike="noStrike" dirty="0">
                <a:effectLst/>
                <a:latin typeface="Avenir Next LT Pro" panose="020B0504020202020204" pitchFamily="34" charset="0"/>
              </a:rPr>
              <a:t>Ejemplo de </a:t>
            </a:r>
            <a:r>
              <a:rPr lang="es-ES" sz="1400" b="0" i="1" u="none" strike="noStrike" dirty="0">
                <a:effectLst/>
                <a:latin typeface="Avenir Next LT Pro" panose="020B0504020202020204" pitchFamily="34" charset="0"/>
              </a:rPr>
              <a:t>sketch</a:t>
            </a:r>
            <a:r>
              <a:rPr lang="es-ES" sz="1400" b="0" u="none" strike="noStrike" dirty="0">
                <a:effectLst/>
                <a:latin typeface="Avenir Next LT Pro" panose="020B0504020202020204" pitchFamily="34" charset="0"/>
              </a:rPr>
              <a:t> de patrón geométrico</a:t>
            </a:r>
            <a:r>
              <a:rPr lang="es-ES" sz="1400" dirty="0">
                <a:latin typeface="Avenir Next LT Pro" panose="020B0504020202020204" pitchFamily="34" charset="0"/>
              </a:rPr>
              <a:t> </a:t>
            </a:r>
            <a:r>
              <a:rPr lang="es-ES" sz="1400" b="0" i="0" u="none" strike="noStrike" dirty="0">
                <a:effectLst/>
                <a:latin typeface="Avenir Next LT Pro" panose="020B0504020202020204" pitchFamily="34" charset="0"/>
              </a:rPr>
              <a:t>[Kun98].</a:t>
            </a:r>
            <a:endParaRPr lang="es-CL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F0F53F-43E5-0AC7-76F9-2C9CD1C854EF}"/>
              </a:ext>
            </a:extLst>
          </p:cNvPr>
          <p:cNvSpPr txBox="1"/>
          <p:nvPr/>
        </p:nvSpPr>
        <p:spPr>
          <a:xfrm>
            <a:off x="5666826" y="4375289"/>
            <a:ext cx="50737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horizontal, panel, </a:t>
            </a:r>
            <a:r>
              <a:rPr lang="es-CL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lozenge</a:t>
            </a:r>
            <a:r>
              <a:rPr lang="es-C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sz="1600" dirty="0" err="1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triangles</a:t>
            </a:r>
            <a:r>
              <a:rPr lang="es-CL" sz="16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sz="1600" dirty="0" err="1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latticed</a:t>
            </a:r>
            <a:r>
              <a:rPr lang="es-CL" sz="1600" dirty="0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sz="1600" dirty="0" err="1">
                <a:solidFill>
                  <a:schemeClr val="bg2">
                    <a:lumMod val="9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chain</a:t>
            </a:r>
            <a:endParaRPr lang="es-CL" sz="1600" dirty="0">
              <a:solidFill>
                <a:schemeClr val="bg2">
                  <a:lumMod val="9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405D7E-85C3-DB39-A9F6-1C9DBC806D10}"/>
              </a:ext>
            </a:extLst>
          </p:cNvPr>
          <p:cNvSpPr txBox="1"/>
          <p:nvPr/>
        </p:nvSpPr>
        <p:spPr>
          <a:xfrm>
            <a:off x="5382081" y="4758405"/>
            <a:ext cx="19950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latin typeface="Avenir Next LT Pro" panose="020B0504020202020204" pitchFamily="34" charset="0"/>
              </a:rPr>
              <a:t>Mayor frecuencia</a:t>
            </a:r>
            <a:endParaRPr lang="es-CL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BE8A4A-4399-8C59-DEA1-36914A44FFA7}"/>
              </a:ext>
            </a:extLst>
          </p:cNvPr>
          <p:cNvSpPr txBox="1"/>
          <p:nvPr/>
        </p:nvSpPr>
        <p:spPr>
          <a:xfrm>
            <a:off x="9002723" y="4757896"/>
            <a:ext cx="21872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latin typeface="Avenir Next LT Pro" panose="020B0504020202020204" pitchFamily="34" charset="0"/>
              </a:rPr>
              <a:t>Menor frecuencia</a:t>
            </a:r>
            <a:endParaRPr lang="es-CL" sz="1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FB014E-7467-82A7-0C1C-3B8F700FA40D}"/>
              </a:ext>
            </a:extLst>
          </p:cNvPr>
          <p:cNvSpPr/>
          <p:nvPr/>
        </p:nvSpPr>
        <p:spPr>
          <a:xfrm>
            <a:off x="5431780" y="4317019"/>
            <a:ext cx="5073736" cy="449286"/>
          </a:xfrm>
          <a:prstGeom prst="rect">
            <a:avLst/>
          </a:prstGeom>
          <a:noFill/>
          <a:ln>
            <a:solidFill>
              <a:srgbClr val="20386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FB9133-47EC-5944-2324-A18119C224E9}"/>
              </a:ext>
            </a:extLst>
          </p:cNvPr>
          <p:cNvCxnSpPr>
            <a:cxnSpLocks/>
          </p:cNvCxnSpPr>
          <p:nvPr/>
        </p:nvCxnSpPr>
        <p:spPr>
          <a:xfrm flipV="1">
            <a:off x="7237986" y="4911529"/>
            <a:ext cx="1547801" cy="510"/>
          </a:xfrm>
          <a:prstGeom prst="straightConnector1">
            <a:avLst/>
          </a:prstGeom>
          <a:ln w="19050">
            <a:solidFill>
              <a:srgbClr val="203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866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755552-BA87-4941-A054-1FB5572230CF}"/>
              </a:ext>
            </a:extLst>
          </p:cNvPr>
          <p:cNvSpPr txBox="1"/>
          <p:nvPr/>
        </p:nvSpPr>
        <p:spPr>
          <a:xfrm>
            <a:off x="747907" y="2052221"/>
            <a:ext cx="93779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000" dirty="0">
                <a:latin typeface="Avenir Next LT Pro" panose="020B0504020202020204" pitchFamily="34" charset="0"/>
              </a:rPr>
              <a:t>Muchas etiquetas mantendrían una frecuencia </a:t>
            </a:r>
            <a:r>
              <a:rPr lang="es-CL" sz="2000" b="1" dirty="0">
                <a:solidFill>
                  <a:schemeClr val="accent4"/>
                </a:solidFill>
                <a:latin typeface="Avenir Next LT Pro" panose="020B0504020202020204" pitchFamily="34" charset="0"/>
              </a:rPr>
              <a:t>aún muy baja.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411794-D8A4-ACF6-D8A1-D4000E468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E5692-7E19-4264-9402-ABE23259D7A1}" type="slidenum">
              <a:rPr lang="es-CL" smtClean="0"/>
              <a:t>21</a:t>
            </a:fld>
            <a:endParaRPr lang="es-C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14BC0C-E679-BFC8-3EEC-A3B326FB1C8D}"/>
              </a:ext>
            </a:extLst>
          </p:cNvPr>
          <p:cNvSpPr/>
          <p:nvPr/>
        </p:nvSpPr>
        <p:spPr>
          <a:xfrm>
            <a:off x="0" y="-38910"/>
            <a:ext cx="12211454" cy="631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8D60B-2CCC-7554-E82C-6EEC51BCD98F}"/>
              </a:ext>
            </a:extLst>
          </p:cNvPr>
          <p:cNvSpPr txBox="1"/>
          <p:nvPr/>
        </p:nvSpPr>
        <p:spPr>
          <a:xfrm>
            <a:off x="107004" y="120562"/>
            <a:ext cx="46324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PROCESAMIENTO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C91968-2E84-D274-008E-7E53A84DCDE1}"/>
              </a:ext>
            </a:extLst>
          </p:cNvPr>
          <p:cNvSpPr/>
          <p:nvPr/>
        </p:nvSpPr>
        <p:spPr>
          <a:xfrm>
            <a:off x="-19455" y="6553435"/>
            <a:ext cx="12192000" cy="309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C539D551-3A82-2AE9-56DF-50080AB39E87}"/>
              </a:ext>
            </a:extLst>
          </p:cNvPr>
          <p:cNvSpPr txBox="1">
            <a:spLocks/>
          </p:cNvSpPr>
          <p:nvPr/>
        </p:nvSpPr>
        <p:spPr>
          <a:xfrm>
            <a:off x="-19455" y="6553435"/>
            <a:ext cx="670965" cy="309109"/>
          </a:xfrm>
          <a:prstGeom prst="rect">
            <a:avLst/>
          </a:prstGeom>
        </p:spPr>
        <p:txBody>
          <a:bodyPr anchor="ctr"/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Avenir Next LT Pro" panose="020B05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17/27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9C414E1-0894-BD88-6E3A-0D461447081F}"/>
              </a:ext>
            </a:extLst>
          </p:cNvPr>
          <p:cNvSpPr/>
          <p:nvPr/>
        </p:nvSpPr>
        <p:spPr>
          <a:xfrm>
            <a:off x="6389356" y="6625030"/>
            <a:ext cx="1147077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1. Introducción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1502F3F-F57B-FEFF-8ED5-8F023FE72BDA}"/>
              </a:ext>
            </a:extLst>
          </p:cNvPr>
          <p:cNvSpPr/>
          <p:nvPr/>
        </p:nvSpPr>
        <p:spPr>
          <a:xfrm>
            <a:off x="7626729" y="6625031"/>
            <a:ext cx="957667" cy="162052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2. Objetivos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185C41E-47CC-5B66-7E6B-688079F5CC48}"/>
              </a:ext>
            </a:extLst>
          </p:cNvPr>
          <p:cNvSpPr/>
          <p:nvPr/>
        </p:nvSpPr>
        <p:spPr>
          <a:xfrm>
            <a:off x="8645777" y="6625031"/>
            <a:ext cx="1147077" cy="162053"/>
          </a:xfrm>
          <a:prstGeom prst="roundRect">
            <a:avLst/>
          </a:prstGeom>
          <a:solidFill>
            <a:schemeClr val="lt1">
              <a:alpha val="8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3. Metodología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B0B86AF-6C5C-E88A-DE28-12D0DA65F050}"/>
              </a:ext>
            </a:extLst>
          </p:cNvPr>
          <p:cNvSpPr/>
          <p:nvPr/>
        </p:nvSpPr>
        <p:spPr>
          <a:xfrm>
            <a:off x="10938148" y="6625873"/>
            <a:ext cx="1168605" cy="161211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5. Conclusiones</a:t>
            </a:r>
            <a:endParaRPr lang="es-CL" sz="1050" dirty="0">
              <a:solidFill>
                <a:schemeClr val="accent1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912337C-6877-3485-00A6-73E71C80518F}"/>
              </a:ext>
            </a:extLst>
          </p:cNvPr>
          <p:cNvSpPr/>
          <p:nvPr/>
        </p:nvSpPr>
        <p:spPr>
          <a:xfrm>
            <a:off x="9854235" y="6625031"/>
            <a:ext cx="1022532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4. Resultados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B82D9F-E21E-42FD-159A-16AB2056511A}"/>
              </a:ext>
            </a:extLst>
          </p:cNvPr>
          <p:cNvSpPr txBox="1"/>
          <p:nvPr/>
        </p:nvSpPr>
        <p:spPr>
          <a:xfrm>
            <a:off x="726476" y="2552232"/>
            <a:ext cx="566288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Poda</a:t>
            </a:r>
            <a:r>
              <a:rPr lang="es-ES" sz="2000" dirty="0">
                <a:latin typeface="Avenir Next LT Pro" panose="020B0504020202020204" pitchFamily="34" charset="0"/>
              </a:rPr>
              <a:t> </a:t>
            </a:r>
            <a:r>
              <a:rPr lang="es-ES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de etiquetas según frecuencia.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731BA3-AD57-813E-6F38-DD9A3AFBDB7F}"/>
              </a:ext>
            </a:extLst>
          </p:cNvPr>
          <p:cNvSpPr txBox="1"/>
          <p:nvPr/>
        </p:nvSpPr>
        <p:spPr>
          <a:xfrm>
            <a:off x="651509" y="3081012"/>
            <a:ext cx="95121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s-ES" sz="2000" dirty="0">
                <a:latin typeface="Avenir Next LT Pro" panose="020B0504020202020204" pitchFamily="34" charset="0"/>
              </a:rPr>
              <a:t>Evaluar los métodos con </a:t>
            </a:r>
            <a:r>
              <a:rPr lang="es-ES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distintos universos </a:t>
            </a:r>
            <a:r>
              <a:rPr lang="es-ES" sz="2000" dirty="0">
                <a:latin typeface="Avenir Next LT Pro" panose="020B0504020202020204" pitchFamily="34" charset="0"/>
              </a:rPr>
              <a:t>de etiquetas, a formar según una frecuencia mínima.</a:t>
            </a:r>
            <a:endParaRPr lang="es-CL" sz="2000" b="1" dirty="0">
              <a:solidFill>
                <a:srgbClr val="FFC000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2" name="Picture 1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DC7067C4-0838-085B-6567-D76CD06F1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228" y="4204374"/>
            <a:ext cx="2563174" cy="8090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3E9BB2-F297-4B8F-362D-DDC906B7E7D0}"/>
              </a:ext>
            </a:extLst>
          </p:cNvPr>
          <p:cNvSpPr txBox="1"/>
          <p:nvPr/>
        </p:nvSpPr>
        <p:spPr>
          <a:xfrm>
            <a:off x="1578228" y="5027484"/>
            <a:ext cx="31193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0" i="0" u="none" strike="noStrike" dirty="0">
                <a:effectLst/>
                <a:latin typeface="Avenir Next LT Pro" panose="020B0504020202020204" pitchFamily="34" charset="0"/>
              </a:rPr>
              <a:t>Ejemplo de </a:t>
            </a:r>
            <a:r>
              <a:rPr lang="es-ES" sz="1400" b="0" i="1" u="none" strike="noStrike" dirty="0">
                <a:effectLst/>
                <a:latin typeface="Avenir Next LT Pro" panose="020B0504020202020204" pitchFamily="34" charset="0"/>
              </a:rPr>
              <a:t>sketch</a:t>
            </a:r>
            <a:r>
              <a:rPr lang="es-ES" sz="1400" b="0" u="none" strike="noStrike" dirty="0">
                <a:effectLst/>
                <a:latin typeface="Avenir Next LT Pro" panose="020B0504020202020204" pitchFamily="34" charset="0"/>
              </a:rPr>
              <a:t> de patrón geométrico</a:t>
            </a:r>
            <a:r>
              <a:rPr lang="es-ES" sz="1400" dirty="0">
                <a:latin typeface="Avenir Next LT Pro" panose="020B0504020202020204" pitchFamily="34" charset="0"/>
              </a:rPr>
              <a:t> </a:t>
            </a:r>
            <a:r>
              <a:rPr lang="es-ES" sz="1400" b="0" i="0" u="none" strike="noStrike" dirty="0">
                <a:effectLst/>
                <a:latin typeface="Avenir Next LT Pro" panose="020B0504020202020204" pitchFamily="34" charset="0"/>
              </a:rPr>
              <a:t>[Kun98].</a:t>
            </a:r>
            <a:endParaRPr lang="es-CL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F0F53F-43E5-0AC7-76F9-2C9CD1C854EF}"/>
              </a:ext>
            </a:extLst>
          </p:cNvPr>
          <p:cNvSpPr txBox="1"/>
          <p:nvPr/>
        </p:nvSpPr>
        <p:spPr>
          <a:xfrm>
            <a:off x="5666826" y="4375289"/>
            <a:ext cx="50737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horizontal, panel, </a:t>
            </a:r>
            <a:r>
              <a:rPr lang="es-CL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lozenge</a:t>
            </a:r>
            <a:r>
              <a:rPr lang="es-C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triangles</a:t>
            </a:r>
            <a:r>
              <a:rPr lang="es-C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latticed</a:t>
            </a:r>
            <a:r>
              <a:rPr lang="es-CL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chain</a:t>
            </a:r>
            <a:endParaRPr lang="es-CL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405D7E-85C3-DB39-A9F6-1C9DBC806D10}"/>
              </a:ext>
            </a:extLst>
          </p:cNvPr>
          <p:cNvSpPr txBox="1"/>
          <p:nvPr/>
        </p:nvSpPr>
        <p:spPr>
          <a:xfrm>
            <a:off x="5382081" y="4758405"/>
            <a:ext cx="19950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latin typeface="Avenir Next LT Pro" panose="020B0504020202020204" pitchFamily="34" charset="0"/>
              </a:rPr>
              <a:t>Mayor frecuencia</a:t>
            </a:r>
            <a:endParaRPr lang="es-CL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0BE8A4A-4399-8C59-DEA1-36914A44FFA7}"/>
              </a:ext>
            </a:extLst>
          </p:cNvPr>
          <p:cNvSpPr txBox="1"/>
          <p:nvPr/>
        </p:nvSpPr>
        <p:spPr>
          <a:xfrm>
            <a:off x="9002723" y="4757896"/>
            <a:ext cx="21872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latin typeface="Avenir Next LT Pro" panose="020B0504020202020204" pitchFamily="34" charset="0"/>
              </a:rPr>
              <a:t>Menor frecuencia</a:t>
            </a:r>
            <a:endParaRPr lang="es-CL" sz="14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FB014E-7467-82A7-0C1C-3B8F700FA40D}"/>
              </a:ext>
            </a:extLst>
          </p:cNvPr>
          <p:cNvSpPr/>
          <p:nvPr/>
        </p:nvSpPr>
        <p:spPr>
          <a:xfrm>
            <a:off x="5431780" y="4317019"/>
            <a:ext cx="5073736" cy="449286"/>
          </a:xfrm>
          <a:prstGeom prst="rect">
            <a:avLst/>
          </a:prstGeom>
          <a:noFill/>
          <a:ln>
            <a:solidFill>
              <a:srgbClr val="20386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FB9133-47EC-5944-2324-A18119C224E9}"/>
              </a:ext>
            </a:extLst>
          </p:cNvPr>
          <p:cNvCxnSpPr>
            <a:cxnSpLocks/>
          </p:cNvCxnSpPr>
          <p:nvPr/>
        </p:nvCxnSpPr>
        <p:spPr>
          <a:xfrm flipV="1">
            <a:off x="7237986" y="4911529"/>
            <a:ext cx="1547801" cy="510"/>
          </a:xfrm>
          <a:prstGeom prst="straightConnector1">
            <a:avLst/>
          </a:prstGeom>
          <a:ln w="19050">
            <a:solidFill>
              <a:srgbClr val="203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446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>
            <a:off x="-19455" y="6553435"/>
            <a:ext cx="12192000" cy="309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67302-D18E-86AE-B1E5-DF680CE27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9455" y="6553435"/>
            <a:ext cx="670965" cy="309109"/>
          </a:xfrm>
        </p:spPr>
        <p:txBody>
          <a:bodyPr/>
          <a:lstStyle/>
          <a:p>
            <a:r>
              <a:rPr lang="es-CL" dirty="0"/>
              <a:t>18/27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BD3E38-81E4-7B0E-2135-EBC40E68431C}"/>
              </a:ext>
            </a:extLst>
          </p:cNvPr>
          <p:cNvSpPr/>
          <p:nvPr/>
        </p:nvSpPr>
        <p:spPr>
          <a:xfrm>
            <a:off x="6389356" y="6625030"/>
            <a:ext cx="1147077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1. Introducción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2A829F2-A7E0-CB84-1D34-3E13B0AEA9D4}"/>
              </a:ext>
            </a:extLst>
          </p:cNvPr>
          <p:cNvSpPr/>
          <p:nvPr/>
        </p:nvSpPr>
        <p:spPr>
          <a:xfrm>
            <a:off x="7620151" y="6625031"/>
            <a:ext cx="957667" cy="162052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2. Objetivos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AA0F4E5-7FCD-8A7E-C2D6-2D2460233BD2}"/>
              </a:ext>
            </a:extLst>
          </p:cNvPr>
          <p:cNvSpPr/>
          <p:nvPr/>
        </p:nvSpPr>
        <p:spPr>
          <a:xfrm>
            <a:off x="8639199" y="6625031"/>
            <a:ext cx="1147077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3. Metodología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DDD8CD-BDC1-6437-046C-1054046295DD}"/>
              </a:ext>
            </a:extLst>
          </p:cNvPr>
          <p:cNvSpPr/>
          <p:nvPr/>
        </p:nvSpPr>
        <p:spPr>
          <a:xfrm>
            <a:off x="10938148" y="6625873"/>
            <a:ext cx="1168605" cy="161211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5. Conclusiones</a:t>
            </a:r>
            <a:endParaRPr lang="es-CL" sz="1050" dirty="0">
              <a:solidFill>
                <a:schemeClr val="accent1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80CFA32-9EA2-ED41-C49B-2706A8389EEB}"/>
              </a:ext>
            </a:extLst>
          </p:cNvPr>
          <p:cNvSpPr/>
          <p:nvPr/>
        </p:nvSpPr>
        <p:spPr>
          <a:xfrm>
            <a:off x="9847657" y="6625031"/>
            <a:ext cx="1022532" cy="162053"/>
          </a:xfrm>
          <a:prstGeom prst="roundRect">
            <a:avLst/>
          </a:prstGeom>
          <a:solidFill>
            <a:schemeClr val="lt1">
              <a:alpha val="8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4. Resultados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48E8D1-6490-075A-B22E-976710E5D4B2}"/>
              </a:ext>
            </a:extLst>
          </p:cNvPr>
          <p:cNvSpPr/>
          <p:nvPr/>
        </p:nvSpPr>
        <p:spPr>
          <a:xfrm>
            <a:off x="0" y="-38910"/>
            <a:ext cx="12211454" cy="631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517FBC-2C4C-294C-1B85-8C9C38B16155}"/>
              </a:ext>
            </a:extLst>
          </p:cNvPr>
          <p:cNvSpPr txBox="1"/>
          <p:nvPr/>
        </p:nvSpPr>
        <p:spPr>
          <a:xfrm>
            <a:off x="107003" y="120562"/>
            <a:ext cx="53267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EVALUACI</a:t>
            </a:r>
            <a:r>
              <a:rPr lang="en-US" sz="28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ÓN EXPERIMENTAL</a:t>
            </a:r>
            <a:endParaRPr lang="es-CL" sz="2800" i="0" u="none" strike="noStrike" dirty="0">
              <a:solidFill>
                <a:schemeClr val="accent1">
                  <a:lumMod val="50000"/>
                </a:schemeClr>
              </a:solidFill>
              <a:effectLst/>
              <a:latin typeface="Avenir Next LT Pro" panose="020B0504020202020204" pitchFamily="34" charset="0"/>
              <a:ea typeface="UD Digi Kyokasho NP-R" panose="020B0400000000000000" pitchFamily="18" charset="-128"/>
              <a:cs typeface="Nirmala Text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F65AB8-B103-10FC-D613-4216E4602A9D}"/>
              </a:ext>
            </a:extLst>
          </p:cNvPr>
          <p:cNvSpPr txBox="1"/>
          <p:nvPr/>
        </p:nvSpPr>
        <p:spPr>
          <a:xfrm>
            <a:off x="208649" y="1021413"/>
            <a:ext cx="453083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fontAlgn="base">
              <a:spcAft>
                <a:spcPts val="1200"/>
              </a:spcAft>
            </a:pPr>
            <a:r>
              <a:rPr lang="es-ES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Enfoque</a:t>
            </a:r>
            <a:br>
              <a:rPr lang="es-ES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</a:br>
            <a:r>
              <a:rPr lang="es-ES" sz="24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Tradicional</a:t>
            </a:r>
            <a:endParaRPr lang="es-ES" sz="2800" b="1" i="0" u="none" strike="noStrike" dirty="0">
              <a:solidFill>
                <a:srgbClr val="FFC000"/>
              </a:solidFill>
              <a:effectLst/>
              <a:latin typeface="Avenir Next LT Pro" panose="020B05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700CE-9094-A000-0ACE-028827835903}"/>
              </a:ext>
            </a:extLst>
          </p:cNvPr>
          <p:cNvSpPr txBox="1"/>
          <p:nvPr/>
        </p:nvSpPr>
        <p:spPr>
          <a:xfrm>
            <a:off x="747907" y="2052221"/>
            <a:ext cx="7685624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000" dirty="0">
                <a:latin typeface="Avenir Next LT Pro" panose="020B0504020202020204" pitchFamily="34" charset="0"/>
              </a:rPr>
              <a:t>Evaluación de múltiples configuraciones:</a:t>
            </a:r>
          </a:p>
          <a:p>
            <a:pPr marL="342900" indent="-342900">
              <a:buFontTx/>
              <a:buChar char="-"/>
            </a:pPr>
            <a:r>
              <a:rPr lang="es-CL" sz="2000" dirty="0">
                <a:latin typeface="Avenir Next LT Pro" panose="020B0504020202020204" pitchFamily="34" charset="0"/>
              </a:rPr>
              <a:t>Métodos (BR, CC, LP, </a:t>
            </a:r>
            <a:r>
              <a:rPr lang="es-CL" sz="2000" dirty="0" err="1">
                <a:latin typeface="Avenir Next LT Pro" panose="020B0504020202020204" pitchFamily="34" charset="0"/>
              </a:rPr>
              <a:t>RakELd</a:t>
            </a:r>
            <a:r>
              <a:rPr lang="es-CL" sz="2000" dirty="0">
                <a:latin typeface="Avenir Next LT Pro" panose="020B0504020202020204" pitchFamily="34" charset="0"/>
              </a:rPr>
              <a:t>, </a:t>
            </a:r>
            <a:r>
              <a:rPr lang="es-CL" sz="2000" dirty="0" err="1">
                <a:latin typeface="Avenir Next LT Pro" panose="020B0504020202020204" pitchFamily="34" charset="0"/>
              </a:rPr>
              <a:t>BRkNN</a:t>
            </a:r>
            <a:r>
              <a:rPr lang="es-CL" sz="2000" dirty="0">
                <a:latin typeface="Avenir Next LT Pro" panose="020B0504020202020204" pitchFamily="34" charset="0"/>
              </a:rPr>
              <a:t>, etc.)</a:t>
            </a:r>
          </a:p>
          <a:p>
            <a:pPr marL="342900" indent="-342900">
              <a:buFontTx/>
              <a:buChar char="-"/>
            </a:pPr>
            <a:r>
              <a:rPr lang="es-CL" sz="2000" dirty="0">
                <a:latin typeface="Avenir Next LT Pro" panose="020B0504020202020204" pitchFamily="34" charset="0"/>
              </a:rPr>
              <a:t>Clasificadores base (LR, DT, SVC)</a:t>
            </a:r>
          </a:p>
          <a:p>
            <a:pPr marL="342900" indent="-342900">
              <a:buFontTx/>
              <a:buChar char="-"/>
            </a:pPr>
            <a:r>
              <a:rPr lang="es-CL" sz="2000" dirty="0">
                <a:latin typeface="Avenir Next LT Pro" panose="020B0504020202020204" pitchFamily="34" charset="0"/>
              </a:rPr>
              <a:t>Balanceo de pesos en entrenamiento</a:t>
            </a:r>
          </a:p>
          <a:p>
            <a:pPr marL="342900" indent="-342900">
              <a:buFontTx/>
              <a:buChar char="-"/>
            </a:pPr>
            <a:r>
              <a:rPr lang="es-CL" sz="2000" dirty="0">
                <a:latin typeface="Avenir Next LT Pro" panose="020B0504020202020204" pitchFamily="34" charset="0"/>
              </a:rPr>
              <a:t>Origen de descriptores</a:t>
            </a:r>
          </a:p>
          <a:p>
            <a:pPr marL="342900" indent="-342900">
              <a:buFontTx/>
              <a:buChar char="-"/>
            </a:pPr>
            <a:r>
              <a:rPr lang="es-CL" sz="2000" dirty="0">
                <a:latin typeface="Avenir Next LT Pro" panose="020B0504020202020204" pitchFamily="34" charset="0"/>
              </a:rPr>
              <a:t>Técnicas de Data </a:t>
            </a:r>
            <a:r>
              <a:rPr lang="es-CL" sz="2000" dirty="0" err="1">
                <a:latin typeface="Avenir Next LT Pro" panose="020B0504020202020204" pitchFamily="34" charset="0"/>
              </a:rPr>
              <a:t>Augmentation</a:t>
            </a:r>
            <a:endParaRPr lang="es-CL" sz="2000" dirty="0">
              <a:latin typeface="Avenir Next LT Pro" panose="020B0504020202020204" pitchFamily="34" charset="0"/>
            </a:endParaRPr>
          </a:p>
          <a:p>
            <a:pPr marL="342900" indent="-342900">
              <a:buFontTx/>
              <a:buChar char="-"/>
            </a:pPr>
            <a:endParaRPr lang="es-CL" sz="2000" dirty="0">
              <a:latin typeface="Avenir Next LT Pro" panose="020B0504020202020204" pitchFamily="34" charset="0"/>
            </a:endParaRPr>
          </a:p>
          <a:p>
            <a:endParaRPr lang="es-CL" sz="2000" b="1" dirty="0">
              <a:solidFill>
                <a:schemeClr val="accent4"/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152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>
            <a:off x="-19455" y="6553435"/>
            <a:ext cx="12192000" cy="309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67302-D18E-86AE-B1E5-DF680CE27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9455" y="6553435"/>
            <a:ext cx="670965" cy="309109"/>
          </a:xfrm>
        </p:spPr>
        <p:txBody>
          <a:bodyPr/>
          <a:lstStyle/>
          <a:p>
            <a:r>
              <a:rPr lang="es-CL" dirty="0"/>
              <a:t>18/27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BD3E38-81E4-7B0E-2135-EBC40E68431C}"/>
              </a:ext>
            </a:extLst>
          </p:cNvPr>
          <p:cNvSpPr/>
          <p:nvPr/>
        </p:nvSpPr>
        <p:spPr>
          <a:xfrm>
            <a:off x="6389356" y="6625030"/>
            <a:ext cx="1147077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1. Introducción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DDD8CD-BDC1-6437-046C-1054046295DD}"/>
              </a:ext>
            </a:extLst>
          </p:cNvPr>
          <p:cNvSpPr/>
          <p:nvPr/>
        </p:nvSpPr>
        <p:spPr>
          <a:xfrm>
            <a:off x="10938148" y="6625873"/>
            <a:ext cx="1168605" cy="161211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5. Conclusiones</a:t>
            </a:r>
            <a:endParaRPr lang="es-CL" sz="1050" dirty="0">
              <a:solidFill>
                <a:schemeClr val="accent1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48E8D1-6490-075A-B22E-976710E5D4B2}"/>
              </a:ext>
            </a:extLst>
          </p:cNvPr>
          <p:cNvSpPr/>
          <p:nvPr/>
        </p:nvSpPr>
        <p:spPr>
          <a:xfrm>
            <a:off x="0" y="-38910"/>
            <a:ext cx="12211454" cy="631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517FBC-2C4C-294C-1B85-8C9C38B16155}"/>
              </a:ext>
            </a:extLst>
          </p:cNvPr>
          <p:cNvSpPr txBox="1"/>
          <p:nvPr/>
        </p:nvSpPr>
        <p:spPr>
          <a:xfrm>
            <a:off x="107003" y="120562"/>
            <a:ext cx="53267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EVALUACI</a:t>
            </a:r>
            <a:r>
              <a:rPr lang="en-US" sz="28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ÓN EXPERIMENTAL</a:t>
            </a:r>
            <a:endParaRPr lang="es-CL" sz="2800" i="0" u="none" strike="noStrike" dirty="0">
              <a:solidFill>
                <a:schemeClr val="accent1">
                  <a:lumMod val="50000"/>
                </a:schemeClr>
              </a:solidFill>
              <a:effectLst/>
              <a:latin typeface="Avenir Next LT Pro" panose="020B0504020202020204" pitchFamily="34" charset="0"/>
              <a:ea typeface="UD Digi Kyokasho NP-R" panose="020B0400000000000000" pitchFamily="18" charset="-128"/>
              <a:cs typeface="Nirmala Text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F65AB8-B103-10FC-D613-4216E4602A9D}"/>
              </a:ext>
            </a:extLst>
          </p:cNvPr>
          <p:cNvSpPr txBox="1"/>
          <p:nvPr/>
        </p:nvSpPr>
        <p:spPr>
          <a:xfrm>
            <a:off x="208649" y="1021413"/>
            <a:ext cx="453083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fontAlgn="base">
              <a:spcAft>
                <a:spcPts val="1200"/>
              </a:spcAft>
            </a:pPr>
            <a:r>
              <a:rPr lang="es-ES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Enfoque</a:t>
            </a:r>
            <a:br>
              <a:rPr lang="es-ES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</a:br>
            <a:r>
              <a:rPr lang="es-ES" sz="24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Tradicional</a:t>
            </a:r>
            <a:endParaRPr lang="es-ES" sz="2800" b="1" i="0" u="none" strike="noStrike" dirty="0">
              <a:solidFill>
                <a:srgbClr val="FFC000"/>
              </a:solidFill>
              <a:effectLst/>
              <a:latin typeface="Avenir Next LT Pro" panose="020B05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700CE-9094-A000-0ACE-028827835903}"/>
              </a:ext>
            </a:extLst>
          </p:cNvPr>
          <p:cNvSpPr txBox="1"/>
          <p:nvPr/>
        </p:nvSpPr>
        <p:spPr>
          <a:xfrm>
            <a:off x="747907" y="2052221"/>
            <a:ext cx="71527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000" dirty="0">
                <a:latin typeface="Avenir Next LT Pro" panose="020B0504020202020204" pitchFamily="34" charset="0"/>
              </a:rPr>
              <a:t>Hallazgos:</a:t>
            </a:r>
          </a:p>
          <a:p>
            <a:pPr marL="342900" indent="-342900">
              <a:buFontTx/>
              <a:buChar char="-"/>
            </a:pPr>
            <a:r>
              <a:rPr lang="es-CL" sz="2000" dirty="0">
                <a:latin typeface="Avenir Next LT Pro" panose="020B0504020202020204" pitchFamily="34" charset="0"/>
              </a:rPr>
              <a:t>Mejores métodos con LR como clasificador base</a:t>
            </a:r>
          </a:p>
          <a:p>
            <a:endParaRPr lang="es-CL" sz="2000" b="1" dirty="0">
              <a:solidFill>
                <a:schemeClr val="accent4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92CBB3-5004-BA76-9907-7362ED3C46E7}"/>
              </a:ext>
            </a:extLst>
          </p:cNvPr>
          <p:cNvSpPr txBox="1"/>
          <p:nvPr/>
        </p:nvSpPr>
        <p:spPr>
          <a:xfrm>
            <a:off x="8656370" y="923870"/>
            <a:ext cx="25332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 rtl="0" fontAlgn="base">
              <a:spcBef>
                <a:spcPts val="0"/>
              </a:spcBef>
              <a:spcAft>
                <a:spcPts val="0"/>
              </a:spcAft>
            </a:pPr>
            <a:r>
              <a:rPr lang="es-ES" sz="1400" b="0" i="0" u="none" strike="noStrike" dirty="0">
                <a:solidFill>
                  <a:srgbClr val="595959"/>
                </a:solidFill>
                <a:effectLst/>
                <a:latin typeface="Avenir Next LT Pro" panose="020B0504020202020204" pitchFamily="34" charset="0"/>
              </a:rPr>
              <a:t>Micro F2-Score</a:t>
            </a:r>
          </a:p>
          <a:p>
            <a:pPr marL="457200" algn="ctr" rtl="0" fontAlgn="base">
              <a:spcBef>
                <a:spcPts val="0"/>
              </a:spcBef>
              <a:spcAft>
                <a:spcPts val="0"/>
              </a:spcAft>
            </a:pPr>
            <a:r>
              <a:rPr lang="es-ES" sz="1400" b="0" i="0" u="none" strike="noStrike" dirty="0">
                <a:solidFill>
                  <a:srgbClr val="595959"/>
                </a:solidFill>
                <a:effectLst/>
                <a:latin typeface="Avenir Next LT Pro" panose="020B0504020202020204" pitchFamily="34" charset="0"/>
              </a:rPr>
              <a:t>Enfoque Tradicional</a:t>
            </a: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184C33DA-E8A0-DA7D-8467-B8E9CB0CD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009" y="1321938"/>
            <a:ext cx="3069342" cy="4639065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806A6BA-6CBF-CE64-A234-8B0A565F00E0}"/>
              </a:ext>
            </a:extLst>
          </p:cNvPr>
          <p:cNvSpPr/>
          <p:nvPr/>
        </p:nvSpPr>
        <p:spPr>
          <a:xfrm>
            <a:off x="7620151" y="6625031"/>
            <a:ext cx="957667" cy="162052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2. Objetivos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133DA58-C81D-DCF5-DFDB-C809654E5A0F}"/>
              </a:ext>
            </a:extLst>
          </p:cNvPr>
          <p:cNvSpPr/>
          <p:nvPr/>
        </p:nvSpPr>
        <p:spPr>
          <a:xfrm>
            <a:off x="8639199" y="6625031"/>
            <a:ext cx="1147077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3. Metodología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3197971-4EA8-AE87-A6CE-43726ED04D00}"/>
              </a:ext>
            </a:extLst>
          </p:cNvPr>
          <p:cNvSpPr/>
          <p:nvPr/>
        </p:nvSpPr>
        <p:spPr>
          <a:xfrm>
            <a:off x="9847657" y="6625031"/>
            <a:ext cx="1022532" cy="162053"/>
          </a:xfrm>
          <a:prstGeom prst="roundRect">
            <a:avLst/>
          </a:prstGeom>
          <a:solidFill>
            <a:schemeClr val="lt1">
              <a:alpha val="8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4. Resultados </a:t>
            </a:r>
          </a:p>
        </p:txBody>
      </p:sp>
    </p:spTree>
    <p:extLst>
      <p:ext uri="{BB962C8B-B14F-4D97-AF65-F5344CB8AC3E}">
        <p14:creationId xmlns:p14="http://schemas.microsoft.com/office/powerpoint/2010/main" val="288261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>
            <a:off x="-19455" y="6553435"/>
            <a:ext cx="12192000" cy="309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67302-D18E-86AE-B1E5-DF680CE27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9455" y="6553435"/>
            <a:ext cx="670965" cy="309109"/>
          </a:xfrm>
        </p:spPr>
        <p:txBody>
          <a:bodyPr/>
          <a:lstStyle/>
          <a:p>
            <a:r>
              <a:rPr lang="es-CL" dirty="0"/>
              <a:t>18/27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BD3E38-81E4-7B0E-2135-EBC40E68431C}"/>
              </a:ext>
            </a:extLst>
          </p:cNvPr>
          <p:cNvSpPr/>
          <p:nvPr/>
        </p:nvSpPr>
        <p:spPr>
          <a:xfrm>
            <a:off x="6389356" y="6625030"/>
            <a:ext cx="1147077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1. Introducción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DDD8CD-BDC1-6437-046C-1054046295DD}"/>
              </a:ext>
            </a:extLst>
          </p:cNvPr>
          <p:cNvSpPr/>
          <p:nvPr/>
        </p:nvSpPr>
        <p:spPr>
          <a:xfrm>
            <a:off x="10938148" y="6625873"/>
            <a:ext cx="1168605" cy="161211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5. Conclusiones</a:t>
            </a:r>
            <a:endParaRPr lang="es-CL" sz="1050" dirty="0">
              <a:solidFill>
                <a:schemeClr val="accent1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48E8D1-6490-075A-B22E-976710E5D4B2}"/>
              </a:ext>
            </a:extLst>
          </p:cNvPr>
          <p:cNvSpPr/>
          <p:nvPr/>
        </p:nvSpPr>
        <p:spPr>
          <a:xfrm>
            <a:off x="0" y="-38910"/>
            <a:ext cx="12211454" cy="631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517FBC-2C4C-294C-1B85-8C9C38B16155}"/>
              </a:ext>
            </a:extLst>
          </p:cNvPr>
          <p:cNvSpPr txBox="1"/>
          <p:nvPr/>
        </p:nvSpPr>
        <p:spPr>
          <a:xfrm>
            <a:off x="107003" y="120562"/>
            <a:ext cx="53267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EVALUACI</a:t>
            </a:r>
            <a:r>
              <a:rPr lang="en-US" sz="28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ÓN EXPERIMENTAL</a:t>
            </a:r>
            <a:endParaRPr lang="es-CL" sz="2800" i="0" u="none" strike="noStrike" dirty="0">
              <a:solidFill>
                <a:schemeClr val="accent1">
                  <a:lumMod val="50000"/>
                </a:schemeClr>
              </a:solidFill>
              <a:effectLst/>
              <a:latin typeface="Avenir Next LT Pro" panose="020B0504020202020204" pitchFamily="34" charset="0"/>
              <a:ea typeface="UD Digi Kyokasho NP-R" panose="020B0400000000000000" pitchFamily="18" charset="-128"/>
              <a:cs typeface="Nirmala Text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F65AB8-B103-10FC-D613-4216E4602A9D}"/>
              </a:ext>
            </a:extLst>
          </p:cNvPr>
          <p:cNvSpPr txBox="1"/>
          <p:nvPr/>
        </p:nvSpPr>
        <p:spPr>
          <a:xfrm>
            <a:off x="208649" y="1021413"/>
            <a:ext cx="453083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fontAlgn="base">
              <a:spcAft>
                <a:spcPts val="1200"/>
              </a:spcAft>
            </a:pPr>
            <a:r>
              <a:rPr lang="es-ES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Enfoque</a:t>
            </a:r>
            <a:br>
              <a:rPr lang="es-ES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</a:br>
            <a:r>
              <a:rPr lang="es-ES" sz="24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Tradicional</a:t>
            </a:r>
            <a:endParaRPr lang="es-ES" sz="2800" b="1" i="0" u="none" strike="noStrike" dirty="0">
              <a:solidFill>
                <a:srgbClr val="FFC000"/>
              </a:solidFill>
              <a:effectLst/>
              <a:latin typeface="Avenir Next LT Pro" panose="020B05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700CE-9094-A000-0ACE-028827835903}"/>
              </a:ext>
            </a:extLst>
          </p:cNvPr>
          <p:cNvSpPr txBox="1"/>
          <p:nvPr/>
        </p:nvSpPr>
        <p:spPr>
          <a:xfrm>
            <a:off x="747907" y="2052221"/>
            <a:ext cx="715277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000" dirty="0">
                <a:latin typeface="Avenir Next LT Pro" panose="020B0504020202020204" pitchFamily="34" charset="0"/>
              </a:rPr>
              <a:t>Hallazgos:</a:t>
            </a:r>
          </a:p>
          <a:p>
            <a:pPr marL="342900" indent="-342900">
              <a:buFontTx/>
              <a:buChar char="-"/>
            </a:pPr>
            <a:r>
              <a:rPr lang="es-CL" sz="2000" dirty="0">
                <a:latin typeface="Avenir Next LT Pro" panose="020B0504020202020204" pitchFamily="34" charset="0"/>
              </a:rPr>
              <a:t>Mejores métodos con LR como clasificador base</a:t>
            </a:r>
          </a:p>
          <a:p>
            <a:pPr marL="342900" indent="-342900">
              <a:buFontTx/>
              <a:buChar char="-"/>
            </a:pPr>
            <a:r>
              <a:rPr lang="es-CL" sz="2000" dirty="0">
                <a:latin typeface="Avenir Next LT Pro" panose="020B0504020202020204" pitchFamily="34" charset="0"/>
              </a:rPr>
              <a:t>BR LR como mejor configuración final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92CBB3-5004-BA76-9907-7362ED3C46E7}"/>
              </a:ext>
            </a:extLst>
          </p:cNvPr>
          <p:cNvSpPr txBox="1"/>
          <p:nvPr/>
        </p:nvSpPr>
        <p:spPr>
          <a:xfrm>
            <a:off x="8656370" y="923870"/>
            <a:ext cx="25332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 rtl="0" fontAlgn="base">
              <a:spcBef>
                <a:spcPts val="0"/>
              </a:spcBef>
              <a:spcAft>
                <a:spcPts val="0"/>
              </a:spcAft>
            </a:pPr>
            <a:r>
              <a:rPr lang="es-ES" sz="1400" b="0" i="0" u="none" strike="noStrike" dirty="0">
                <a:solidFill>
                  <a:srgbClr val="595959"/>
                </a:solidFill>
                <a:effectLst/>
                <a:latin typeface="Avenir Next LT Pro" panose="020B0504020202020204" pitchFamily="34" charset="0"/>
              </a:rPr>
              <a:t>Micro F2-Score</a:t>
            </a:r>
          </a:p>
          <a:p>
            <a:pPr marL="457200" algn="ctr" rtl="0" fontAlgn="base">
              <a:spcBef>
                <a:spcPts val="0"/>
              </a:spcBef>
              <a:spcAft>
                <a:spcPts val="0"/>
              </a:spcAft>
            </a:pPr>
            <a:r>
              <a:rPr lang="es-ES" sz="1400" b="0" i="0" u="none" strike="noStrike" dirty="0">
                <a:solidFill>
                  <a:srgbClr val="595959"/>
                </a:solidFill>
                <a:effectLst/>
                <a:latin typeface="Avenir Next LT Pro" panose="020B0504020202020204" pitchFamily="34" charset="0"/>
              </a:rPr>
              <a:t>Enfoque Tradicional</a:t>
            </a:r>
          </a:p>
        </p:txBody>
      </p:sp>
      <p:pic>
        <p:nvPicPr>
          <p:cNvPr id="12" name="Picture 11" descr="A picture containing chart&#10;&#10;Description automatically generated">
            <a:extLst>
              <a:ext uri="{FF2B5EF4-FFF2-40B4-BE49-F238E27FC236}">
                <a16:creationId xmlns:a16="http://schemas.microsoft.com/office/drawing/2014/main" id="{4FA27719-B673-B912-7A5A-DCDF9DFD9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994" y="1325419"/>
            <a:ext cx="3069342" cy="4639065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5F84B16-8679-DA57-27BD-3DD5024DE5C9}"/>
              </a:ext>
            </a:extLst>
          </p:cNvPr>
          <p:cNvSpPr/>
          <p:nvPr/>
        </p:nvSpPr>
        <p:spPr>
          <a:xfrm>
            <a:off x="7620151" y="6625031"/>
            <a:ext cx="957667" cy="162052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2. Objetivos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9B2D30B-477D-5D60-B7E8-0C49D31CDE44}"/>
              </a:ext>
            </a:extLst>
          </p:cNvPr>
          <p:cNvSpPr/>
          <p:nvPr/>
        </p:nvSpPr>
        <p:spPr>
          <a:xfrm>
            <a:off x="8639199" y="6625031"/>
            <a:ext cx="1147077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3. Metodología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68578DC-3276-DBDC-9083-B51E168D1A46}"/>
              </a:ext>
            </a:extLst>
          </p:cNvPr>
          <p:cNvSpPr/>
          <p:nvPr/>
        </p:nvSpPr>
        <p:spPr>
          <a:xfrm>
            <a:off x="9847657" y="6625031"/>
            <a:ext cx="1022532" cy="162053"/>
          </a:xfrm>
          <a:prstGeom prst="roundRect">
            <a:avLst/>
          </a:prstGeom>
          <a:solidFill>
            <a:schemeClr val="lt1">
              <a:alpha val="8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4. Resultados </a:t>
            </a:r>
          </a:p>
        </p:txBody>
      </p:sp>
    </p:spTree>
    <p:extLst>
      <p:ext uri="{BB962C8B-B14F-4D97-AF65-F5344CB8AC3E}">
        <p14:creationId xmlns:p14="http://schemas.microsoft.com/office/powerpoint/2010/main" val="18084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>
            <a:off x="-19455" y="6553435"/>
            <a:ext cx="12192000" cy="309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67302-D18E-86AE-B1E5-DF680CE27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9455" y="6553435"/>
            <a:ext cx="670965" cy="309109"/>
          </a:xfrm>
        </p:spPr>
        <p:txBody>
          <a:bodyPr/>
          <a:lstStyle/>
          <a:p>
            <a:r>
              <a:rPr lang="es-CL" dirty="0"/>
              <a:t>18/27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BD3E38-81E4-7B0E-2135-EBC40E68431C}"/>
              </a:ext>
            </a:extLst>
          </p:cNvPr>
          <p:cNvSpPr/>
          <p:nvPr/>
        </p:nvSpPr>
        <p:spPr>
          <a:xfrm>
            <a:off x="6389356" y="6625030"/>
            <a:ext cx="1147077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1. Introducción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DDD8CD-BDC1-6437-046C-1054046295DD}"/>
              </a:ext>
            </a:extLst>
          </p:cNvPr>
          <p:cNvSpPr/>
          <p:nvPr/>
        </p:nvSpPr>
        <p:spPr>
          <a:xfrm>
            <a:off x="10938148" y="6625873"/>
            <a:ext cx="1168605" cy="161211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5. Conclusiones</a:t>
            </a:r>
            <a:endParaRPr lang="es-CL" sz="1050" dirty="0">
              <a:solidFill>
                <a:schemeClr val="accent1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48E8D1-6490-075A-B22E-976710E5D4B2}"/>
              </a:ext>
            </a:extLst>
          </p:cNvPr>
          <p:cNvSpPr/>
          <p:nvPr/>
        </p:nvSpPr>
        <p:spPr>
          <a:xfrm>
            <a:off x="0" y="-38910"/>
            <a:ext cx="12211454" cy="631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517FBC-2C4C-294C-1B85-8C9C38B16155}"/>
              </a:ext>
            </a:extLst>
          </p:cNvPr>
          <p:cNvSpPr txBox="1"/>
          <p:nvPr/>
        </p:nvSpPr>
        <p:spPr>
          <a:xfrm>
            <a:off x="107003" y="120562"/>
            <a:ext cx="53267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EVALUACI</a:t>
            </a:r>
            <a:r>
              <a:rPr lang="en-US" sz="28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ÓN EXPERIMENTAL</a:t>
            </a:r>
            <a:endParaRPr lang="es-CL" sz="2800" i="0" u="none" strike="noStrike" dirty="0">
              <a:solidFill>
                <a:schemeClr val="accent1">
                  <a:lumMod val="50000"/>
                </a:schemeClr>
              </a:solidFill>
              <a:effectLst/>
              <a:latin typeface="Avenir Next LT Pro" panose="020B0504020202020204" pitchFamily="34" charset="0"/>
              <a:ea typeface="UD Digi Kyokasho NP-R" panose="020B0400000000000000" pitchFamily="18" charset="-128"/>
              <a:cs typeface="Nirmala Text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F65AB8-B103-10FC-D613-4216E4602A9D}"/>
              </a:ext>
            </a:extLst>
          </p:cNvPr>
          <p:cNvSpPr txBox="1"/>
          <p:nvPr/>
        </p:nvSpPr>
        <p:spPr>
          <a:xfrm>
            <a:off x="208649" y="1021413"/>
            <a:ext cx="453083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fontAlgn="base">
              <a:spcAft>
                <a:spcPts val="1200"/>
              </a:spcAft>
            </a:pPr>
            <a:r>
              <a:rPr lang="es-ES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Enfoque</a:t>
            </a:r>
            <a:br>
              <a:rPr lang="es-ES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</a:br>
            <a:r>
              <a:rPr lang="es-ES" sz="24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Tradicional</a:t>
            </a:r>
            <a:endParaRPr lang="es-ES" sz="2800" b="1" i="0" u="none" strike="noStrike" dirty="0">
              <a:solidFill>
                <a:srgbClr val="FFC000"/>
              </a:solidFill>
              <a:effectLst/>
              <a:latin typeface="Avenir Next LT Pro" panose="020B05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700CE-9094-A000-0ACE-028827835903}"/>
              </a:ext>
            </a:extLst>
          </p:cNvPr>
          <p:cNvSpPr txBox="1"/>
          <p:nvPr/>
        </p:nvSpPr>
        <p:spPr>
          <a:xfrm>
            <a:off x="747907" y="2061365"/>
            <a:ext cx="7152772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000" dirty="0">
                <a:latin typeface="Avenir Next LT Pro" panose="020B0504020202020204" pitchFamily="34" charset="0"/>
              </a:rPr>
              <a:t>Hallazgos:</a:t>
            </a:r>
          </a:p>
          <a:p>
            <a:pPr marL="342900" indent="-342900">
              <a:buFontTx/>
              <a:buChar char="-"/>
            </a:pPr>
            <a:r>
              <a:rPr lang="es-CL" sz="2000" dirty="0">
                <a:latin typeface="Avenir Next LT Pro" panose="020B0504020202020204" pitchFamily="34" charset="0"/>
              </a:rPr>
              <a:t>Mejores métodos con LR como clasificador base</a:t>
            </a:r>
          </a:p>
          <a:p>
            <a:pPr marL="342900" indent="-342900">
              <a:buFontTx/>
              <a:buChar char="-"/>
            </a:pPr>
            <a:r>
              <a:rPr lang="es-CL" sz="2000" dirty="0">
                <a:latin typeface="Avenir Next LT Pro" panose="020B0504020202020204" pitchFamily="34" charset="0"/>
              </a:rPr>
              <a:t>BR LR como mejor configuración final</a:t>
            </a:r>
          </a:p>
          <a:p>
            <a:pPr marL="342900" indent="-342900">
              <a:buFontTx/>
              <a:buChar char="-"/>
            </a:pPr>
            <a:r>
              <a:rPr lang="es-CL" sz="2000" dirty="0">
                <a:latin typeface="Avenir Next LT Pro" panose="020B0504020202020204" pitchFamily="34" charset="0"/>
              </a:rPr>
              <a:t>Mejora al incluir pesos balanceados</a:t>
            </a:r>
          </a:p>
          <a:p>
            <a:endParaRPr lang="es-CL" sz="2000" b="1" dirty="0">
              <a:solidFill>
                <a:schemeClr val="accent4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92CBB3-5004-BA76-9907-7362ED3C46E7}"/>
              </a:ext>
            </a:extLst>
          </p:cNvPr>
          <p:cNvSpPr txBox="1"/>
          <p:nvPr/>
        </p:nvSpPr>
        <p:spPr>
          <a:xfrm>
            <a:off x="8656370" y="923870"/>
            <a:ext cx="25332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 rtl="0" fontAlgn="base">
              <a:spcBef>
                <a:spcPts val="0"/>
              </a:spcBef>
              <a:spcAft>
                <a:spcPts val="0"/>
              </a:spcAft>
            </a:pPr>
            <a:r>
              <a:rPr lang="es-ES" sz="1400" b="0" i="0" u="none" strike="noStrike" dirty="0">
                <a:solidFill>
                  <a:srgbClr val="595959"/>
                </a:solidFill>
                <a:effectLst/>
                <a:latin typeface="Avenir Next LT Pro" panose="020B0504020202020204" pitchFamily="34" charset="0"/>
              </a:rPr>
              <a:t>Micro F2-Score</a:t>
            </a:r>
          </a:p>
          <a:p>
            <a:pPr marL="457200" algn="ctr" rtl="0" fontAlgn="base">
              <a:spcBef>
                <a:spcPts val="0"/>
              </a:spcBef>
              <a:spcAft>
                <a:spcPts val="0"/>
              </a:spcAft>
            </a:pPr>
            <a:r>
              <a:rPr lang="es-ES" sz="1400" b="0" i="0" u="none" strike="noStrike" dirty="0">
                <a:solidFill>
                  <a:srgbClr val="595959"/>
                </a:solidFill>
                <a:effectLst/>
                <a:latin typeface="Avenir Next LT Pro" panose="020B0504020202020204" pitchFamily="34" charset="0"/>
              </a:rPr>
              <a:t>Enfoque Tradicional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EE53FC8F-C130-C4A6-FB40-6CAF98E5C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006" y="1321377"/>
            <a:ext cx="3069342" cy="4639065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7ACA2F6-E82E-6451-5796-2A81E87DCC92}"/>
              </a:ext>
            </a:extLst>
          </p:cNvPr>
          <p:cNvSpPr/>
          <p:nvPr/>
        </p:nvSpPr>
        <p:spPr>
          <a:xfrm>
            <a:off x="7620151" y="6625031"/>
            <a:ext cx="957667" cy="162052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2. Objetivos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124F74A-CC70-460D-9F17-826F27982C02}"/>
              </a:ext>
            </a:extLst>
          </p:cNvPr>
          <p:cNvSpPr/>
          <p:nvPr/>
        </p:nvSpPr>
        <p:spPr>
          <a:xfrm>
            <a:off x="8639199" y="6625031"/>
            <a:ext cx="1147077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3. Metodología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29FDE963-F81B-0D11-6BD2-C523CA7A0791}"/>
              </a:ext>
            </a:extLst>
          </p:cNvPr>
          <p:cNvSpPr/>
          <p:nvPr/>
        </p:nvSpPr>
        <p:spPr>
          <a:xfrm>
            <a:off x="9847657" y="6625031"/>
            <a:ext cx="1022532" cy="162053"/>
          </a:xfrm>
          <a:prstGeom prst="roundRect">
            <a:avLst/>
          </a:prstGeom>
          <a:solidFill>
            <a:schemeClr val="lt1">
              <a:alpha val="8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4. Resultados </a:t>
            </a:r>
          </a:p>
        </p:txBody>
      </p:sp>
    </p:spTree>
    <p:extLst>
      <p:ext uri="{BB962C8B-B14F-4D97-AF65-F5344CB8AC3E}">
        <p14:creationId xmlns:p14="http://schemas.microsoft.com/office/powerpoint/2010/main" val="236559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>
            <a:off x="-19455" y="6553435"/>
            <a:ext cx="12192000" cy="309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67302-D18E-86AE-B1E5-DF680CE27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9455" y="6553435"/>
            <a:ext cx="670965" cy="309109"/>
          </a:xfrm>
        </p:spPr>
        <p:txBody>
          <a:bodyPr/>
          <a:lstStyle/>
          <a:p>
            <a:r>
              <a:rPr lang="es-CL" dirty="0"/>
              <a:t>18/27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BD3E38-81E4-7B0E-2135-EBC40E68431C}"/>
              </a:ext>
            </a:extLst>
          </p:cNvPr>
          <p:cNvSpPr/>
          <p:nvPr/>
        </p:nvSpPr>
        <p:spPr>
          <a:xfrm>
            <a:off x="6389356" y="6625030"/>
            <a:ext cx="1147077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1. Introducción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DDD8CD-BDC1-6437-046C-1054046295DD}"/>
              </a:ext>
            </a:extLst>
          </p:cNvPr>
          <p:cNvSpPr/>
          <p:nvPr/>
        </p:nvSpPr>
        <p:spPr>
          <a:xfrm>
            <a:off x="10938148" y="6625873"/>
            <a:ext cx="1168605" cy="161211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5. Conclusiones</a:t>
            </a:r>
            <a:endParaRPr lang="es-CL" sz="1050" dirty="0">
              <a:solidFill>
                <a:schemeClr val="accent1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48E8D1-6490-075A-B22E-976710E5D4B2}"/>
              </a:ext>
            </a:extLst>
          </p:cNvPr>
          <p:cNvSpPr/>
          <p:nvPr/>
        </p:nvSpPr>
        <p:spPr>
          <a:xfrm>
            <a:off x="0" y="-38910"/>
            <a:ext cx="12211454" cy="631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517FBC-2C4C-294C-1B85-8C9C38B16155}"/>
              </a:ext>
            </a:extLst>
          </p:cNvPr>
          <p:cNvSpPr txBox="1"/>
          <p:nvPr/>
        </p:nvSpPr>
        <p:spPr>
          <a:xfrm>
            <a:off x="107003" y="120562"/>
            <a:ext cx="53267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EVALUACI</a:t>
            </a:r>
            <a:r>
              <a:rPr lang="en-US" sz="28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ÓN EXPERIMENTAL</a:t>
            </a:r>
            <a:endParaRPr lang="es-CL" sz="2800" i="0" u="none" strike="noStrike" dirty="0">
              <a:solidFill>
                <a:schemeClr val="accent1">
                  <a:lumMod val="50000"/>
                </a:schemeClr>
              </a:solidFill>
              <a:effectLst/>
              <a:latin typeface="Avenir Next LT Pro" panose="020B0504020202020204" pitchFamily="34" charset="0"/>
              <a:ea typeface="UD Digi Kyokasho NP-R" panose="020B0400000000000000" pitchFamily="18" charset="-128"/>
              <a:cs typeface="Nirmala Text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F65AB8-B103-10FC-D613-4216E4602A9D}"/>
              </a:ext>
            </a:extLst>
          </p:cNvPr>
          <p:cNvSpPr txBox="1"/>
          <p:nvPr/>
        </p:nvSpPr>
        <p:spPr>
          <a:xfrm>
            <a:off x="208649" y="1021413"/>
            <a:ext cx="453083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fontAlgn="base">
              <a:spcAft>
                <a:spcPts val="1200"/>
              </a:spcAft>
            </a:pPr>
            <a:r>
              <a:rPr lang="es-ES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Enfoque</a:t>
            </a:r>
            <a:br>
              <a:rPr lang="es-ES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</a:br>
            <a:r>
              <a:rPr lang="es-ES" sz="24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Tradicional</a:t>
            </a:r>
            <a:endParaRPr lang="es-ES" sz="2800" b="1" i="0" u="none" strike="noStrike" dirty="0">
              <a:solidFill>
                <a:srgbClr val="FFC000"/>
              </a:solidFill>
              <a:effectLst/>
              <a:latin typeface="Avenir Next LT Pro" panose="020B05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A700CE-9094-A000-0ACE-028827835903}"/>
              </a:ext>
            </a:extLst>
          </p:cNvPr>
          <p:cNvSpPr txBox="1"/>
          <p:nvPr/>
        </p:nvSpPr>
        <p:spPr>
          <a:xfrm>
            <a:off x="747907" y="2052221"/>
            <a:ext cx="715277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000" dirty="0">
                <a:latin typeface="Avenir Next LT Pro" panose="020B0504020202020204" pitchFamily="34" charset="0"/>
              </a:rPr>
              <a:t>Hallazgos:</a:t>
            </a:r>
          </a:p>
          <a:p>
            <a:pPr marL="342900" indent="-342900">
              <a:buFontTx/>
              <a:buChar char="-"/>
            </a:pPr>
            <a:r>
              <a:rPr lang="es-CL" sz="2000" dirty="0">
                <a:latin typeface="Avenir Next LT Pro" panose="020B0504020202020204" pitchFamily="34" charset="0"/>
              </a:rPr>
              <a:t>Mejores métodos con LR como clasificador base</a:t>
            </a:r>
          </a:p>
          <a:p>
            <a:pPr marL="342900" indent="-342900">
              <a:buFontTx/>
              <a:buChar char="-"/>
            </a:pPr>
            <a:r>
              <a:rPr lang="es-CL" sz="2000" dirty="0">
                <a:latin typeface="Avenir Next LT Pro" panose="020B0504020202020204" pitchFamily="34" charset="0"/>
              </a:rPr>
              <a:t>BR LR como mejor configuración final</a:t>
            </a:r>
          </a:p>
          <a:p>
            <a:pPr marL="342900" indent="-342900">
              <a:buFontTx/>
              <a:buChar char="-"/>
            </a:pPr>
            <a:r>
              <a:rPr lang="es-CL" sz="2000" dirty="0">
                <a:latin typeface="Avenir Next LT Pro" panose="020B0504020202020204" pitchFamily="34" charset="0"/>
              </a:rPr>
              <a:t>Mejora al incluir pesos balanceados</a:t>
            </a:r>
          </a:p>
          <a:p>
            <a:pPr marL="342900" indent="-342900">
              <a:buFontTx/>
              <a:buChar char="-"/>
            </a:pPr>
            <a:r>
              <a:rPr lang="es-CL" sz="2000" dirty="0">
                <a:latin typeface="Avenir Next LT Pro" panose="020B0504020202020204" pitchFamily="34" charset="0"/>
              </a:rPr>
              <a:t>Mejora al incluir múltiples técnicas de D.A. </a:t>
            </a:r>
          </a:p>
          <a:p>
            <a:endParaRPr lang="es-CL" sz="2000" b="1" dirty="0">
              <a:solidFill>
                <a:schemeClr val="accent4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92CBB3-5004-BA76-9907-7362ED3C46E7}"/>
              </a:ext>
            </a:extLst>
          </p:cNvPr>
          <p:cNvSpPr txBox="1"/>
          <p:nvPr/>
        </p:nvSpPr>
        <p:spPr>
          <a:xfrm>
            <a:off x="8656370" y="923870"/>
            <a:ext cx="25332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 rtl="0" fontAlgn="base">
              <a:spcBef>
                <a:spcPts val="0"/>
              </a:spcBef>
              <a:spcAft>
                <a:spcPts val="0"/>
              </a:spcAft>
            </a:pPr>
            <a:r>
              <a:rPr lang="es-ES" sz="1400" b="0" i="0" u="none" strike="noStrike" dirty="0">
                <a:solidFill>
                  <a:srgbClr val="595959"/>
                </a:solidFill>
                <a:effectLst/>
                <a:latin typeface="Avenir Next LT Pro" panose="020B0504020202020204" pitchFamily="34" charset="0"/>
              </a:rPr>
              <a:t>Micro F2-Score</a:t>
            </a:r>
          </a:p>
          <a:p>
            <a:pPr marL="457200" algn="ctr" rtl="0" fontAlgn="base">
              <a:spcBef>
                <a:spcPts val="0"/>
              </a:spcBef>
              <a:spcAft>
                <a:spcPts val="0"/>
              </a:spcAft>
            </a:pPr>
            <a:r>
              <a:rPr lang="es-ES" sz="1400" b="0" i="0" u="none" strike="noStrike" dirty="0">
                <a:solidFill>
                  <a:srgbClr val="595959"/>
                </a:solidFill>
                <a:effectLst/>
                <a:latin typeface="Avenir Next LT Pro" panose="020B0504020202020204" pitchFamily="34" charset="0"/>
              </a:rPr>
              <a:t>Enfoque Tradicional</a:t>
            </a:r>
          </a:p>
        </p:txBody>
      </p:sp>
      <p:pic>
        <p:nvPicPr>
          <p:cNvPr id="13" name="Picture 12" descr="Chart&#10;&#10;Description automatically generated with low confidence">
            <a:extLst>
              <a:ext uri="{FF2B5EF4-FFF2-40B4-BE49-F238E27FC236}">
                <a16:creationId xmlns:a16="http://schemas.microsoft.com/office/drawing/2014/main" id="{15D9C1F6-8F42-2301-1ED5-C468C8291E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002" y="1321377"/>
            <a:ext cx="3069342" cy="463906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6803030-735D-CC34-F042-42E69D9F3F67}"/>
              </a:ext>
            </a:extLst>
          </p:cNvPr>
          <p:cNvSpPr txBox="1"/>
          <p:nvPr/>
        </p:nvSpPr>
        <p:spPr>
          <a:xfrm>
            <a:off x="747907" y="4302827"/>
            <a:ext cx="61179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B</a:t>
            </a:r>
            <a:r>
              <a:rPr lang="es-CL" sz="2000" b="1" dirty="0" err="1">
                <a:solidFill>
                  <a:srgbClr val="FFC000"/>
                </a:solidFill>
                <a:latin typeface="Avenir Next LT Pro" panose="020B0504020202020204" pitchFamily="34" charset="0"/>
              </a:rPr>
              <a:t>inary</a:t>
            </a:r>
            <a:r>
              <a:rPr lang="es-CL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 </a:t>
            </a:r>
            <a:r>
              <a:rPr lang="es-CL" sz="2000" b="1" dirty="0" err="1">
                <a:solidFill>
                  <a:srgbClr val="FFC000"/>
                </a:solidFill>
                <a:latin typeface="Avenir Next LT Pro" panose="020B0504020202020204" pitchFamily="34" charset="0"/>
              </a:rPr>
              <a:t>Relevance</a:t>
            </a:r>
            <a:r>
              <a:rPr lang="es-CL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 sobre </a:t>
            </a:r>
            <a:r>
              <a:rPr lang="es-CL" sz="2000" b="1" dirty="0" err="1">
                <a:solidFill>
                  <a:srgbClr val="FFC000"/>
                </a:solidFill>
                <a:latin typeface="Avenir Next LT Pro" panose="020B0504020202020204" pitchFamily="34" charset="0"/>
              </a:rPr>
              <a:t>Logistic</a:t>
            </a:r>
            <a:r>
              <a:rPr lang="es-CL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 </a:t>
            </a:r>
            <a:r>
              <a:rPr lang="es-CL" sz="2000" b="1" dirty="0" err="1">
                <a:solidFill>
                  <a:srgbClr val="FFC000"/>
                </a:solidFill>
                <a:latin typeface="Avenir Next LT Pro" panose="020B0504020202020204" pitchFamily="34" charset="0"/>
              </a:rPr>
              <a:t>Regression</a:t>
            </a:r>
            <a:r>
              <a:rPr lang="es-CL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 como candidato del Enfoque Tradicional.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E36054D-903F-2C8A-1BD7-DA25E77DEC10}"/>
              </a:ext>
            </a:extLst>
          </p:cNvPr>
          <p:cNvSpPr/>
          <p:nvPr/>
        </p:nvSpPr>
        <p:spPr>
          <a:xfrm>
            <a:off x="7620151" y="6625031"/>
            <a:ext cx="957667" cy="162052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2. Objetivos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0BCBBA5-5F0A-2D67-9D30-03AFD3FEC912}"/>
              </a:ext>
            </a:extLst>
          </p:cNvPr>
          <p:cNvSpPr/>
          <p:nvPr/>
        </p:nvSpPr>
        <p:spPr>
          <a:xfrm>
            <a:off x="8639199" y="6625031"/>
            <a:ext cx="1147077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3. Metodología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5ECB264-6E93-3B08-B1FA-BF1271680E43}"/>
              </a:ext>
            </a:extLst>
          </p:cNvPr>
          <p:cNvSpPr/>
          <p:nvPr/>
        </p:nvSpPr>
        <p:spPr>
          <a:xfrm>
            <a:off x="9847657" y="6625031"/>
            <a:ext cx="1022532" cy="162053"/>
          </a:xfrm>
          <a:prstGeom prst="roundRect">
            <a:avLst/>
          </a:prstGeom>
          <a:solidFill>
            <a:schemeClr val="lt1">
              <a:alpha val="8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4. Resultados </a:t>
            </a:r>
          </a:p>
        </p:txBody>
      </p:sp>
    </p:spTree>
    <p:extLst>
      <p:ext uri="{BB962C8B-B14F-4D97-AF65-F5344CB8AC3E}">
        <p14:creationId xmlns:p14="http://schemas.microsoft.com/office/powerpoint/2010/main" val="233949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>
            <a:off x="-19455" y="6553435"/>
            <a:ext cx="12192000" cy="309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67302-D18E-86AE-B1E5-DF680CE27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9455" y="6553435"/>
            <a:ext cx="670965" cy="309109"/>
          </a:xfrm>
        </p:spPr>
        <p:txBody>
          <a:bodyPr/>
          <a:lstStyle/>
          <a:p>
            <a:r>
              <a:rPr lang="es-CL" dirty="0"/>
              <a:t>19/27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BD3E38-81E4-7B0E-2135-EBC40E68431C}"/>
              </a:ext>
            </a:extLst>
          </p:cNvPr>
          <p:cNvSpPr/>
          <p:nvPr/>
        </p:nvSpPr>
        <p:spPr>
          <a:xfrm>
            <a:off x="6389356" y="6625030"/>
            <a:ext cx="1147077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1. Introducción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2A829F2-A7E0-CB84-1D34-3E13B0AEA9D4}"/>
              </a:ext>
            </a:extLst>
          </p:cNvPr>
          <p:cNvSpPr/>
          <p:nvPr/>
        </p:nvSpPr>
        <p:spPr>
          <a:xfrm>
            <a:off x="7626729" y="6625031"/>
            <a:ext cx="957667" cy="162052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2. Objetivos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AA0F4E5-7FCD-8A7E-C2D6-2D2460233BD2}"/>
              </a:ext>
            </a:extLst>
          </p:cNvPr>
          <p:cNvSpPr/>
          <p:nvPr/>
        </p:nvSpPr>
        <p:spPr>
          <a:xfrm>
            <a:off x="8645777" y="6625031"/>
            <a:ext cx="1147077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3. Metodología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DDD8CD-BDC1-6437-046C-1054046295DD}"/>
              </a:ext>
            </a:extLst>
          </p:cNvPr>
          <p:cNvSpPr/>
          <p:nvPr/>
        </p:nvSpPr>
        <p:spPr>
          <a:xfrm>
            <a:off x="10938148" y="6625873"/>
            <a:ext cx="1168605" cy="161211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5. Conclusiones</a:t>
            </a:r>
            <a:endParaRPr lang="es-CL" sz="1050" dirty="0">
              <a:solidFill>
                <a:schemeClr val="accent1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80CFA32-9EA2-ED41-C49B-2706A8389EEB}"/>
              </a:ext>
            </a:extLst>
          </p:cNvPr>
          <p:cNvSpPr/>
          <p:nvPr/>
        </p:nvSpPr>
        <p:spPr>
          <a:xfrm>
            <a:off x="9854235" y="6625031"/>
            <a:ext cx="1022532" cy="162053"/>
          </a:xfrm>
          <a:prstGeom prst="roundRect">
            <a:avLst/>
          </a:prstGeom>
          <a:solidFill>
            <a:schemeClr val="lt1">
              <a:alpha val="8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4. Resultados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48E8D1-6490-075A-B22E-976710E5D4B2}"/>
              </a:ext>
            </a:extLst>
          </p:cNvPr>
          <p:cNvSpPr/>
          <p:nvPr/>
        </p:nvSpPr>
        <p:spPr>
          <a:xfrm>
            <a:off x="0" y="-38910"/>
            <a:ext cx="12211454" cy="631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517FBC-2C4C-294C-1B85-8C9C38B16155}"/>
              </a:ext>
            </a:extLst>
          </p:cNvPr>
          <p:cNvSpPr txBox="1"/>
          <p:nvPr/>
        </p:nvSpPr>
        <p:spPr>
          <a:xfrm>
            <a:off x="107004" y="120562"/>
            <a:ext cx="59889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EVALUACI</a:t>
            </a:r>
            <a:r>
              <a:rPr lang="en-US" sz="28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ÓN EXPERIMENTAL</a:t>
            </a:r>
            <a:endParaRPr lang="es-CL" sz="2800" i="0" u="none" strike="noStrike" dirty="0">
              <a:solidFill>
                <a:schemeClr val="accent1">
                  <a:lumMod val="50000"/>
                </a:schemeClr>
              </a:solidFill>
              <a:effectLst/>
              <a:latin typeface="Avenir Next LT Pro" panose="020B0504020202020204" pitchFamily="34" charset="0"/>
              <a:ea typeface="UD Digi Kyokasho NP-R" panose="020B0400000000000000" pitchFamily="18" charset="-128"/>
              <a:cs typeface="Nirmala Tex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7CF1C-C5DC-DE3D-23F2-15D8599324EB}"/>
              </a:ext>
            </a:extLst>
          </p:cNvPr>
          <p:cNvSpPr txBox="1"/>
          <p:nvPr/>
        </p:nvSpPr>
        <p:spPr>
          <a:xfrm>
            <a:off x="747909" y="2230041"/>
            <a:ext cx="621205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000" dirty="0">
                <a:latin typeface="Avenir Next LT Pro" panose="020B0504020202020204" pitchFamily="34" charset="0"/>
              </a:rPr>
              <a:t>Conjunto reducido de configuraciones:</a:t>
            </a:r>
          </a:p>
          <a:p>
            <a:pPr marL="342900" indent="-342900">
              <a:buFontTx/>
              <a:buChar char="-"/>
            </a:pPr>
            <a:r>
              <a:rPr lang="es-CL" sz="2000" dirty="0">
                <a:latin typeface="Avenir Next LT Pro" panose="020B0504020202020204" pitchFamily="34" charset="0"/>
              </a:rPr>
              <a:t>C2AE, CNN-RNN y TDNN </a:t>
            </a:r>
          </a:p>
          <a:p>
            <a:pPr marL="342900" indent="-342900">
              <a:buFontTx/>
              <a:buChar char="-"/>
            </a:pPr>
            <a:r>
              <a:rPr lang="es-CL" sz="2000" dirty="0">
                <a:latin typeface="Avenir Next LT Pro" panose="020B0504020202020204" pitchFamily="34" charset="0"/>
              </a:rPr>
              <a:t>Opciones de Data </a:t>
            </a:r>
            <a:r>
              <a:rPr lang="es-CL" sz="2000" dirty="0" err="1">
                <a:latin typeface="Avenir Next LT Pro" panose="020B0504020202020204" pitchFamily="34" charset="0"/>
              </a:rPr>
              <a:t>Augmentation</a:t>
            </a:r>
            <a:r>
              <a:rPr lang="es-CL" sz="2000" dirty="0">
                <a:latin typeface="Avenir Next LT Pro" panose="020B0504020202020204" pitchFamily="34" charset="0"/>
              </a:rPr>
              <a:t> </a:t>
            </a:r>
          </a:p>
          <a:p>
            <a:pPr marL="342900" indent="-342900">
              <a:buFontTx/>
              <a:buChar char="-"/>
            </a:pPr>
            <a:r>
              <a:rPr lang="es-CL" sz="2000" dirty="0">
                <a:latin typeface="Avenir Next LT Pro" panose="020B0504020202020204" pitchFamily="34" charset="0"/>
              </a:rPr>
              <a:t>Parámetros particulares de cada técnica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2F0575-12AF-58C5-9BA7-6C28BEF21BD5}"/>
              </a:ext>
            </a:extLst>
          </p:cNvPr>
          <p:cNvSpPr txBox="1"/>
          <p:nvPr/>
        </p:nvSpPr>
        <p:spPr>
          <a:xfrm>
            <a:off x="208649" y="1021413"/>
            <a:ext cx="453083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fontAlgn="base">
              <a:spcAft>
                <a:spcPts val="1200"/>
              </a:spcAft>
            </a:pPr>
            <a:r>
              <a:rPr lang="es-ES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Enfoque</a:t>
            </a:r>
            <a:br>
              <a:rPr lang="es-ES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</a:br>
            <a:r>
              <a:rPr lang="es-ES" sz="24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Extremo (XMLC)</a:t>
            </a:r>
            <a:endParaRPr lang="es-ES" sz="2800" b="1" i="0" u="none" strike="noStrike" dirty="0">
              <a:solidFill>
                <a:srgbClr val="FFC000"/>
              </a:solidFill>
              <a:effectLst/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58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>
            <a:off x="-19455" y="6553435"/>
            <a:ext cx="12192000" cy="309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67302-D18E-86AE-B1E5-DF680CE27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9455" y="6553435"/>
            <a:ext cx="670965" cy="309109"/>
          </a:xfrm>
        </p:spPr>
        <p:txBody>
          <a:bodyPr/>
          <a:lstStyle/>
          <a:p>
            <a:r>
              <a:rPr lang="es-CL" dirty="0"/>
              <a:t>19/27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BD3E38-81E4-7B0E-2135-EBC40E68431C}"/>
              </a:ext>
            </a:extLst>
          </p:cNvPr>
          <p:cNvSpPr/>
          <p:nvPr/>
        </p:nvSpPr>
        <p:spPr>
          <a:xfrm>
            <a:off x="6389356" y="6625030"/>
            <a:ext cx="1147077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1. Introducción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2A829F2-A7E0-CB84-1D34-3E13B0AEA9D4}"/>
              </a:ext>
            </a:extLst>
          </p:cNvPr>
          <p:cNvSpPr/>
          <p:nvPr/>
        </p:nvSpPr>
        <p:spPr>
          <a:xfrm>
            <a:off x="7626729" y="6625031"/>
            <a:ext cx="957667" cy="162052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2. Objetivos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AA0F4E5-7FCD-8A7E-C2D6-2D2460233BD2}"/>
              </a:ext>
            </a:extLst>
          </p:cNvPr>
          <p:cNvSpPr/>
          <p:nvPr/>
        </p:nvSpPr>
        <p:spPr>
          <a:xfrm>
            <a:off x="8645777" y="6625031"/>
            <a:ext cx="1147077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3. Metodología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DDD8CD-BDC1-6437-046C-1054046295DD}"/>
              </a:ext>
            </a:extLst>
          </p:cNvPr>
          <p:cNvSpPr/>
          <p:nvPr/>
        </p:nvSpPr>
        <p:spPr>
          <a:xfrm>
            <a:off x="10938148" y="6625873"/>
            <a:ext cx="1168605" cy="161211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5. Conclusiones</a:t>
            </a:r>
            <a:endParaRPr lang="es-CL" sz="1050" dirty="0">
              <a:solidFill>
                <a:schemeClr val="accent1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80CFA32-9EA2-ED41-C49B-2706A8389EEB}"/>
              </a:ext>
            </a:extLst>
          </p:cNvPr>
          <p:cNvSpPr/>
          <p:nvPr/>
        </p:nvSpPr>
        <p:spPr>
          <a:xfrm>
            <a:off x="9854235" y="6625031"/>
            <a:ext cx="1022532" cy="162053"/>
          </a:xfrm>
          <a:prstGeom prst="roundRect">
            <a:avLst/>
          </a:prstGeom>
          <a:solidFill>
            <a:schemeClr val="lt1">
              <a:alpha val="8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4. Resultados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48E8D1-6490-075A-B22E-976710E5D4B2}"/>
              </a:ext>
            </a:extLst>
          </p:cNvPr>
          <p:cNvSpPr/>
          <p:nvPr/>
        </p:nvSpPr>
        <p:spPr>
          <a:xfrm>
            <a:off x="0" y="-38910"/>
            <a:ext cx="12211454" cy="631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517FBC-2C4C-294C-1B85-8C9C38B16155}"/>
              </a:ext>
            </a:extLst>
          </p:cNvPr>
          <p:cNvSpPr txBox="1"/>
          <p:nvPr/>
        </p:nvSpPr>
        <p:spPr>
          <a:xfrm>
            <a:off x="107004" y="120562"/>
            <a:ext cx="59889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EVALUACI</a:t>
            </a:r>
            <a:r>
              <a:rPr lang="en-US" sz="28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ÓN EXPERIMENTAL</a:t>
            </a:r>
            <a:endParaRPr lang="es-CL" sz="2800" i="0" u="none" strike="noStrike" dirty="0">
              <a:solidFill>
                <a:schemeClr val="accent1">
                  <a:lumMod val="50000"/>
                </a:schemeClr>
              </a:solidFill>
              <a:effectLst/>
              <a:latin typeface="Avenir Next LT Pro" panose="020B0504020202020204" pitchFamily="34" charset="0"/>
              <a:ea typeface="UD Digi Kyokasho NP-R" panose="020B0400000000000000" pitchFamily="18" charset="-128"/>
              <a:cs typeface="Nirmala Tex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7CF1C-C5DC-DE3D-23F2-15D8599324EB}"/>
              </a:ext>
            </a:extLst>
          </p:cNvPr>
          <p:cNvSpPr txBox="1"/>
          <p:nvPr/>
        </p:nvSpPr>
        <p:spPr>
          <a:xfrm>
            <a:off x="747908" y="2230041"/>
            <a:ext cx="65307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000" dirty="0">
                <a:latin typeface="Avenir Next LT Pro" panose="020B0504020202020204" pitchFamily="34" charset="0"/>
              </a:rPr>
              <a:t>Hallazgos:</a:t>
            </a:r>
          </a:p>
          <a:p>
            <a:pPr marL="342900" indent="-342900">
              <a:buFontTx/>
              <a:buChar char="-"/>
            </a:pPr>
            <a:r>
              <a:rPr lang="es-CL" sz="2000" dirty="0">
                <a:latin typeface="Avenir Next LT Pro" panose="020B0504020202020204" pitchFamily="34" charset="0"/>
              </a:rPr>
              <a:t>Resultados desfavorables para C2AE y CNN-RNN.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2F0575-12AF-58C5-9BA7-6C28BEF21BD5}"/>
              </a:ext>
            </a:extLst>
          </p:cNvPr>
          <p:cNvSpPr txBox="1"/>
          <p:nvPr/>
        </p:nvSpPr>
        <p:spPr>
          <a:xfrm>
            <a:off x="208649" y="1021413"/>
            <a:ext cx="453083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fontAlgn="base">
              <a:spcAft>
                <a:spcPts val="1200"/>
              </a:spcAft>
            </a:pPr>
            <a:r>
              <a:rPr lang="es-ES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Enfoque</a:t>
            </a:r>
            <a:br>
              <a:rPr lang="es-ES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</a:br>
            <a:r>
              <a:rPr lang="es-ES" sz="24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Extremo (XMLC)</a:t>
            </a:r>
            <a:endParaRPr lang="es-ES" sz="2800" b="1" i="0" u="none" strike="noStrike" dirty="0">
              <a:solidFill>
                <a:srgbClr val="FFC000"/>
              </a:solidFill>
              <a:effectLst/>
              <a:latin typeface="Avenir Next LT Pro" panose="020B0504020202020204" pitchFamily="34" charset="0"/>
            </a:endParaRP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A3E50E5C-5DDB-562F-BC8C-93893C55A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804" y="1323816"/>
            <a:ext cx="3069342" cy="46390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460C337-7E14-E803-641F-0241EAF8CD8C}"/>
              </a:ext>
            </a:extLst>
          </p:cNvPr>
          <p:cNvSpPr txBox="1"/>
          <p:nvPr/>
        </p:nvSpPr>
        <p:spPr>
          <a:xfrm>
            <a:off x="8656370" y="923870"/>
            <a:ext cx="25332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 rtl="0" fontAlgn="base">
              <a:spcBef>
                <a:spcPts val="0"/>
              </a:spcBef>
              <a:spcAft>
                <a:spcPts val="0"/>
              </a:spcAft>
            </a:pPr>
            <a:r>
              <a:rPr lang="es-ES" sz="1400" b="0" i="0" u="none" strike="noStrike" dirty="0">
                <a:solidFill>
                  <a:srgbClr val="595959"/>
                </a:solidFill>
                <a:effectLst/>
                <a:latin typeface="Avenir Next LT Pro" panose="020B0504020202020204" pitchFamily="34" charset="0"/>
              </a:rPr>
              <a:t>Micro F2-Score</a:t>
            </a:r>
          </a:p>
          <a:p>
            <a:pPr marL="457200" algn="ctr" rtl="0" fontAlgn="base">
              <a:spcBef>
                <a:spcPts val="0"/>
              </a:spcBef>
              <a:spcAft>
                <a:spcPts val="0"/>
              </a:spcAft>
            </a:pPr>
            <a:r>
              <a:rPr lang="es-ES" sz="1400" b="0" i="0" u="none" strike="noStrike" dirty="0">
                <a:solidFill>
                  <a:srgbClr val="595959"/>
                </a:solidFill>
                <a:effectLst/>
                <a:latin typeface="Avenir Next LT Pro" panose="020B0504020202020204" pitchFamily="34" charset="0"/>
              </a:rPr>
              <a:t>Enfoque XMLC</a:t>
            </a:r>
          </a:p>
        </p:txBody>
      </p:sp>
    </p:spTree>
    <p:extLst>
      <p:ext uri="{BB962C8B-B14F-4D97-AF65-F5344CB8AC3E}">
        <p14:creationId xmlns:p14="http://schemas.microsoft.com/office/powerpoint/2010/main" val="182484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>
            <a:off x="-19455" y="6553435"/>
            <a:ext cx="12192000" cy="309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67302-D18E-86AE-B1E5-DF680CE27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9455" y="6553435"/>
            <a:ext cx="670965" cy="309109"/>
          </a:xfrm>
        </p:spPr>
        <p:txBody>
          <a:bodyPr/>
          <a:lstStyle/>
          <a:p>
            <a:r>
              <a:rPr lang="es-CL" dirty="0"/>
              <a:t>19/27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BD3E38-81E4-7B0E-2135-EBC40E68431C}"/>
              </a:ext>
            </a:extLst>
          </p:cNvPr>
          <p:cNvSpPr/>
          <p:nvPr/>
        </p:nvSpPr>
        <p:spPr>
          <a:xfrm>
            <a:off x="6389356" y="6625030"/>
            <a:ext cx="1147077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1. Introducción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2A829F2-A7E0-CB84-1D34-3E13B0AEA9D4}"/>
              </a:ext>
            </a:extLst>
          </p:cNvPr>
          <p:cNvSpPr/>
          <p:nvPr/>
        </p:nvSpPr>
        <p:spPr>
          <a:xfrm>
            <a:off x="7626729" y="6625031"/>
            <a:ext cx="957667" cy="162052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2. Objetivos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AA0F4E5-7FCD-8A7E-C2D6-2D2460233BD2}"/>
              </a:ext>
            </a:extLst>
          </p:cNvPr>
          <p:cNvSpPr/>
          <p:nvPr/>
        </p:nvSpPr>
        <p:spPr>
          <a:xfrm>
            <a:off x="8645777" y="6625031"/>
            <a:ext cx="1147077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3. Metodología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DDD8CD-BDC1-6437-046C-1054046295DD}"/>
              </a:ext>
            </a:extLst>
          </p:cNvPr>
          <p:cNvSpPr/>
          <p:nvPr/>
        </p:nvSpPr>
        <p:spPr>
          <a:xfrm>
            <a:off x="10938148" y="6625873"/>
            <a:ext cx="1168605" cy="161211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5. Conclusiones</a:t>
            </a:r>
            <a:endParaRPr lang="es-CL" sz="1050" dirty="0">
              <a:solidFill>
                <a:schemeClr val="accent1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80CFA32-9EA2-ED41-C49B-2706A8389EEB}"/>
              </a:ext>
            </a:extLst>
          </p:cNvPr>
          <p:cNvSpPr/>
          <p:nvPr/>
        </p:nvSpPr>
        <p:spPr>
          <a:xfrm>
            <a:off x="9854235" y="6625031"/>
            <a:ext cx="1022532" cy="162053"/>
          </a:xfrm>
          <a:prstGeom prst="roundRect">
            <a:avLst/>
          </a:prstGeom>
          <a:solidFill>
            <a:schemeClr val="lt1">
              <a:alpha val="8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4. Resultados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48E8D1-6490-075A-B22E-976710E5D4B2}"/>
              </a:ext>
            </a:extLst>
          </p:cNvPr>
          <p:cNvSpPr/>
          <p:nvPr/>
        </p:nvSpPr>
        <p:spPr>
          <a:xfrm>
            <a:off x="0" y="-38910"/>
            <a:ext cx="12211454" cy="631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517FBC-2C4C-294C-1B85-8C9C38B16155}"/>
              </a:ext>
            </a:extLst>
          </p:cNvPr>
          <p:cNvSpPr txBox="1"/>
          <p:nvPr/>
        </p:nvSpPr>
        <p:spPr>
          <a:xfrm>
            <a:off x="107004" y="120562"/>
            <a:ext cx="59889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EVALUACI</a:t>
            </a:r>
            <a:r>
              <a:rPr lang="en-US" sz="28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ÓN EXPERIMENTAL</a:t>
            </a:r>
            <a:endParaRPr lang="es-CL" sz="2800" i="0" u="none" strike="noStrike" dirty="0">
              <a:solidFill>
                <a:schemeClr val="accent1">
                  <a:lumMod val="50000"/>
                </a:schemeClr>
              </a:solidFill>
              <a:effectLst/>
              <a:latin typeface="Avenir Next LT Pro" panose="020B0504020202020204" pitchFamily="34" charset="0"/>
              <a:ea typeface="UD Digi Kyokasho NP-R" panose="020B0400000000000000" pitchFamily="18" charset="-128"/>
              <a:cs typeface="Nirmala Tex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7CF1C-C5DC-DE3D-23F2-15D8599324EB}"/>
              </a:ext>
            </a:extLst>
          </p:cNvPr>
          <p:cNvSpPr txBox="1"/>
          <p:nvPr/>
        </p:nvSpPr>
        <p:spPr>
          <a:xfrm>
            <a:off x="747908" y="2230041"/>
            <a:ext cx="641184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000" dirty="0">
                <a:latin typeface="Avenir Next LT Pro" panose="020B0504020202020204" pitchFamily="34" charset="0"/>
              </a:rPr>
              <a:t>Hallazgos:</a:t>
            </a:r>
          </a:p>
          <a:p>
            <a:pPr marL="342900" indent="-342900">
              <a:buFontTx/>
              <a:buChar char="-"/>
            </a:pPr>
            <a:r>
              <a:rPr lang="es-CL" sz="2000" dirty="0">
                <a:latin typeface="Avenir Next LT Pro" panose="020B0504020202020204" pitchFamily="34" charset="0"/>
              </a:rPr>
              <a:t>Resultados desfavorables para C2AE y CNN-RNN.</a:t>
            </a:r>
          </a:p>
          <a:p>
            <a:pPr marL="342900" indent="-342900">
              <a:buFontTx/>
              <a:buChar char="-"/>
            </a:pPr>
            <a:r>
              <a:rPr lang="es-CL" sz="2000" dirty="0">
                <a:latin typeface="Avenir Next LT Pro" panose="020B0504020202020204" pitchFamily="34" charset="0"/>
              </a:rPr>
              <a:t>TDNN se beneficia del uso de técnicas de D.A.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2F0575-12AF-58C5-9BA7-6C28BEF21BD5}"/>
              </a:ext>
            </a:extLst>
          </p:cNvPr>
          <p:cNvSpPr txBox="1"/>
          <p:nvPr/>
        </p:nvSpPr>
        <p:spPr>
          <a:xfrm>
            <a:off x="208649" y="1021413"/>
            <a:ext cx="453083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fontAlgn="base">
              <a:spcAft>
                <a:spcPts val="1200"/>
              </a:spcAft>
            </a:pPr>
            <a:r>
              <a:rPr lang="es-ES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Enfoque</a:t>
            </a:r>
            <a:br>
              <a:rPr lang="es-ES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</a:br>
            <a:r>
              <a:rPr lang="es-ES" sz="24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Extremo (XMLC)</a:t>
            </a:r>
            <a:endParaRPr lang="es-ES" sz="2800" b="1" i="0" u="none" strike="noStrike" dirty="0">
              <a:solidFill>
                <a:srgbClr val="FFC000"/>
              </a:solidFill>
              <a:effectLst/>
              <a:latin typeface="Avenir Next LT Pro" panose="020B05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60C337-7E14-E803-641F-0241EAF8CD8C}"/>
              </a:ext>
            </a:extLst>
          </p:cNvPr>
          <p:cNvSpPr txBox="1"/>
          <p:nvPr/>
        </p:nvSpPr>
        <p:spPr>
          <a:xfrm>
            <a:off x="8656370" y="923870"/>
            <a:ext cx="25332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 rtl="0" fontAlgn="base">
              <a:spcBef>
                <a:spcPts val="0"/>
              </a:spcBef>
              <a:spcAft>
                <a:spcPts val="0"/>
              </a:spcAft>
            </a:pPr>
            <a:r>
              <a:rPr lang="es-ES" sz="1400" b="0" i="0" u="none" strike="noStrike" dirty="0">
                <a:solidFill>
                  <a:srgbClr val="595959"/>
                </a:solidFill>
                <a:effectLst/>
                <a:latin typeface="Avenir Next LT Pro" panose="020B0504020202020204" pitchFamily="34" charset="0"/>
              </a:rPr>
              <a:t>Micro F2-Score</a:t>
            </a:r>
          </a:p>
          <a:p>
            <a:pPr marL="457200" algn="ctr" rtl="0" fontAlgn="base">
              <a:spcBef>
                <a:spcPts val="0"/>
              </a:spcBef>
              <a:spcAft>
                <a:spcPts val="0"/>
              </a:spcAft>
            </a:pPr>
            <a:r>
              <a:rPr lang="es-ES" sz="1400" b="0" i="0" u="none" strike="noStrike" dirty="0">
                <a:solidFill>
                  <a:srgbClr val="595959"/>
                </a:solidFill>
                <a:effectLst/>
                <a:latin typeface="Avenir Next LT Pro" panose="020B0504020202020204" pitchFamily="34" charset="0"/>
              </a:rPr>
              <a:t>Enfoque XMLC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2BE02740-1B53-C5DE-FFE6-88104213A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789" y="1319968"/>
            <a:ext cx="3069342" cy="463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35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B23E626-3657-24E8-B18E-C75DC7636C84}"/>
              </a:ext>
            </a:extLst>
          </p:cNvPr>
          <p:cNvSpPr/>
          <p:nvPr/>
        </p:nvSpPr>
        <p:spPr>
          <a:xfrm>
            <a:off x="0" y="-38910"/>
            <a:ext cx="12211454" cy="631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>
            <a:off x="-19455" y="6553435"/>
            <a:ext cx="12192000" cy="309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67302-D18E-86AE-B1E5-DF680CE27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9455" y="6553435"/>
            <a:ext cx="670965" cy="309109"/>
          </a:xfrm>
        </p:spPr>
        <p:txBody>
          <a:bodyPr/>
          <a:lstStyle/>
          <a:p>
            <a:fld id="{940E5692-7E19-4264-9402-ABE23259D7A1}" type="slidenum">
              <a:rPr lang="es-CL" smtClean="0"/>
              <a:pPr/>
              <a:t>3</a:t>
            </a:fld>
            <a:r>
              <a:rPr lang="es-CL" dirty="0"/>
              <a:t>/27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BD3E38-81E4-7B0E-2135-EBC40E68431C}"/>
              </a:ext>
            </a:extLst>
          </p:cNvPr>
          <p:cNvSpPr/>
          <p:nvPr/>
        </p:nvSpPr>
        <p:spPr>
          <a:xfrm>
            <a:off x="6389356" y="6625030"/>
            <a:ext cx="1147077" cy="162053"/>
          </a:xfrm>
          <a:prstGeom prst="roundRect">
            <a:avLst/>
          </a:prstGeom>
          <a:solidFill>
            <a:schemeClr val="lt1">
              <a:alpha val="8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1. Introducción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2A829F2-A7E0-CB84-1D34-3E13B0AEA9D4}"/>
              </a:ext>
            </a:extLst>
          </p:cNvPr>
          <p:cNvSpPr/>
          <p:nvPr/>
        </p:nvSpPr>
        <p:spPr>
          <a:xfrm>
            <a:off x="7626729" y="6625031"/>
            <a:ext cx="957667" cy="162052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2. Objetivos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AA0F4E5-7FCD-8A7E-C2D6-2D2460233BD2}"/>
              </a:ext>
            </a:extLst>
          </p:cNvPr>
          <p:cNvSpPr/>
          <p:nvPr/>
        </p:nvSpPr>
        <p:spPr>
          <a:xfrm>
            <a:off x="8645777" y="6625031"/>
            <a:ext cx="1147077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3. Metodología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DDD8CD-BDC1-6437-046C-1054046295DD}"/>
              </a:ext>
            </a:extLst>
          </p:cNvPr>
          <p:cNvSpPr/>
          <p:nvPr/>
        </p:nvSpPr>
        <p:spPr>
          <a:xfrm>
            <a:off x="10938148" y="6625873"/>
            <a:ext cx="1168605" cy="161211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5. Conclusiones</a:t>
            </a:r>
            <a:endParaRPr lang="es-CL" sz="1050" dirty="0">
              <a:solidFill>
                <a:schemeClr val="accent1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80CFA32-9EA2-ED41-C49B-2706A8389EEB}"/>
              </a:ext>
            </a:extLst>
          </p:cNvPr>
          <p:cNvSpPr/>
          <p:nvPr/>
        </p:nvSpPr>
        <p:spPr>
          <a:xfrm>
            <a:off x="9854235" y="6625031"/>
            <a:ext cx="1022532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4. Resultados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7A6874-756C-E6B9-2246-09F883EC26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630"/>
          <a:stretch/>
        </p:blipFill>
        <p:spPr>
          <a:xfrm>
            <a:off x="5746128" y="4774648"/>
            <a:ext cx="4756879" cy="9910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06BF8C-B434-50DE-3D15-97F3D46012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267"/>
          <a:stretch/>
        </p:blipFill>
        <p:spPr>
          <a:xfrm>
            <a:off x="1688993" y="4606509"/>
            <a:ext cx="3577401" cy="11830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22AD54B-8444-9834-D320-E0AEFFC2DE91}"/>
              </a:ext>
            </a:extLst>
          </p:cNvPr>
          <p:cNvSpPr txBox="1"/>
          <p:nvPr/>
        </p:nvSpPr>
        <p:spPr>
          <a:xfrm>
            <a:off x="3766481" y="5875699"/>
            <a:ext cx="46201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Ejemplos de objetos de herencia cultural [SLL+21].</a:t>
            </a:r>
            <a:endParaRPr lang="es-CL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505F93-39CC-626F-0806-996D2FE6EB1A}"/>
              </a:ext>
            </a:extLst>
          </p:cNvPr>
          <p:cNvSpPr txBox="1"/>
          <p:nvPr/>
        </p:nvSpPr>
        <p:spPr>
          <a:xfrm>
            <a:off x="107004" y="120562"/>
            <a:ext cx="67888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CONTEXTO</a:t>
            </a:r>
            <a:endParaRPr lang="es-CL"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F9604E-748F-2B8E-1D91-53CE5E683F8D}"/>
              </a:ext>
            </a:extLst>
          </p:cNvPr>
          <p:cNvSpPr txBox="1"/>
          <p:nvPr/>
        </p:nvSpPr>
        <p:spPr>
          <a:xfrm>
            <a:off x="952773" y="2248302"/>
            <a:ext cx="10305907" cy="153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000" dirty="0">
                <a:latin typeface="Avenir Next LT Pro" panose="020B0504020202020204" pitchFamily="34" charset="0"/>
              </a:rPr>
              <a:t>“Cualquier bien mueble de valor cultural que requiera protección. </a:t>
            </a:r>
          </a:p>
          <a:p>
            <a:pPr algn="ctr"/>
            <a:r>
              <a:rPr lang="es-ES" sz="2000" dirty="0">
                <a:latin typeface="Avenir Next LT Pro" panose="020B0504020202020204" pitchFamily="34" charset="0"/>
              </a:rPr>
              <a:t>Esto puede incluir </a:t>
            </a:r>
            <a:r>
              <a:rPr lang="es-ES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artefactos arqueológicos, </a:t>
            </a:r>
            <a:r>
              <a:rPr lang="es-ES" sz="2000" dirty="0">
                <a:latin typeface="Avenir Next LT Pro" panose="020B0504020202020204" pitchFamily="34" charset="0"/>
              </a:rPr>
              <a:t>paleontológicos, geológicos y cualquier otro objeto con un significado cultural”.</a:t>
            </a:r>
          </a:p>
          <a:p>
            <a:pPr algn="ctr"/>
            <a:br>
              <a:rPr lang="es-ES" sz="2000" dirty="0">
                <a:latin typeface="Avenir Next LT Pro" panose="020B0504020202020204" pitchFamily="34" charset="0"/>
              </a:rPr>
            </a:br>
            <a:r>
              <a:rPr lang="es-ES" sz="1400" dirty="0" err="1">
                <a:latin typeface="Avenir Next LT Pro" panose="020B0504020202020204" pitchFamily="34" charset="0"/>
              </a:rPr>
              <a:t>National</a:t>
            </a:r>
            <a:r>
              <a:rPr lang="es-ES" sz="1400" dirty="0">
                <a:latin typeface="Avenir Next LT Pro" panose="020B0504020202020204" pitchFamily="34" charset="0"/>
              </a:rPr>
              <a:t> </a:t>
            </a:r>
            <a:r>
              <a:rPr lang="es-ES" sz="1400" dirty="0" err="1">
                <a:latin typeface="Avenir Next LT Pro" panose="020B0504020202020204" pitchFamily="34" charset="0"/>
              </a:rPr>
              <a:t>Heritage</a:t>
            </a:r>
            <a:r>
              <a:rPr lang="es-ES" sz="1400" dirty="0">
                <a:latin typeface="Avenir Next LT Pro" panose="020B0504020202020204" pitchFamily="34" charset="0"/>
              </a:rPr>
              <a:t> Council </a:t>
            </a:r>
            <a:r>
              <a:rPr lang="es-ES" sz="1400" dirty="0" err="1">
                <a:latin typeface="Avenir Next LT Pro" panose="020B0504020202020204" pitchFamily="34" charset="0"/>
              </a:rPr>
              <a:t>of</a:t>
            </a:r>
            <a:r>
              <a:rPr lang="es-ES" sz="1400" dirty="0">
                <a:latin typeface="Avenir Next LT Pro" panose="020B0504020202020204" pitchFamily="34" charset="0"/>
              </a:rPr>
              <a:t> Namibia, 2005</a:t>
            </a:r>
          </a:p>
        </p:txBody>
      </p:sp>
    </p:spTree>
    <p:extLst>
      <p:ext uri="{BB962C8B-B14F-4D97-AF65-F5344CB8AC3E}">
        <p14:creationId xmlns:p14="http://schemas.microsoft.com/office/powerpoint/2010/main" val="387182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>
            <a:off x="-19455" y="6553435"/>
            <a:ext cx="12192000" cy="309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67302-D18E-86AE-B1E5-DF680CE27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9455" y="6553435"/>
            <a:ext cx="670965" cy="309109"/>
          </a:xfrm>
        </p:spPr>
        <p:txBody>
          <a:bodyPr/>
          <a:lstStyle/>
          <a:p>
            <a:r>
              <a:rPr lang="es-CL" dirty="0"/>
              <a:t>19/27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BD3E38-81E4-7B0E-2135-EBC40E68431C}"/>
              </a:ext>
            </a:extLst>
          </p:cNvPr>
          <p:cNvSpPr/>
          <p:nvPr/>
        </p:nvSpPr>
        <p:spPr>
          <a:xfrm>
            <a:off x="6389356" y="6625030"/>
            <a:ext cx="1147077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1. Introducción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2A829F2-A7E0-CB84-1D34-3E13B0AEA9D4}"/>
              </a:ext>
            </a:extLst>
          </p:cNvPr>
          <p:cNvSpPr/>
          <p:nvPr/>
        </p:nvSpPr>
        <p:spPr>
          <a:xfrm>
            <a:off x="7626729" y="6625031"/>
            <a:ext cx="957667" cy="162052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2. Objetivos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AA0F4E5-7FCD-8A7E-C2D6-2D2460233BD2}"/>
              </a:ext>
            </a:extLst>
          </p:cNvPr>
          <p:cNvSpPr/>
          <p:nvPr/>
        </p:nvSpPr>
        <p:spPr>
          <a:xfrm>
            <a:off x="8645777" y="6625031"/>
            <a:ext cx="1147077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3. Metodología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DDD8CD-BDC1-6437-046C-1054046295DD}"/>
              </a:ext>
            </a:extLst>
          </p:cNvPr>
          <p:cNvSpPr/>
          <p:nvPr/>
        </p:nvSpPr>
        <p:spPr>
          <a:xfrm>
            <a:off x="10938148" y="6625873"/>
            <a:ext cx="1168605" cy="161211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5. Conclusiones</a:t>
            </a:r>
            <a:endParaRPr lang="es-CL" sz="1050" dirty="0">
              <a:solidFill>
                <a:schemeClr val="accent1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80CFA32-9EA2-ED41-C49B-2706A8389EEB}"/>
              </a:ext>
            </a:extLst>
          </p:cNvPr>
          <p:cNvSpPr/>
          <p:nvPr/>
        </p:nvSpPr>
        <p:spPr>
          <a:xfrm>
            <a:off x="9854235" y="6625031"/>
            <a:ext cx="1022532" cy="162053"/>
          </a:xfrm>
          <a:prstGeom prst="roundRect">
            <a:avLst/>
          </a:prstGeom>
          <a:solidFill>
            <a:schemeClr val="lt1">
              <a:alpha val="8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4. Resultados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48E8D1-6490-075A-B22E-976710E5D4B2}"/>
              </a:ext>
            </a:extLst>
          </p:cNvPr>
          <p:cNvSpPr/>
          <p:nvPr/>
        </p:nvSpPr>
        <p:spPr>
          <a:xfrm>
            <a:off x="0" y="-38910"/>
            <a:ext cx="12211454" cy="631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517FBC-2C4C-294C-1B85-8C9C38B16155}"/>
              </a:ext>
            </a:extLst>
          </p:cNvPr>
          <p:cNvSpPr txBox="1"/>
          <p:nvPr/>
        </p:nvSpPr>
        <p:spPr>
          <a:xfrm>
            <a:off x="107004" y="120562"/>
            <a:ext cx="59889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EVALUACI</a:t>
            </a:r>
            <a:r>
              <a:rPr lang="en-US" sz="28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ÓN EXPERIMENTAL</a:t>
            </a:r>
            <a:endParaRPr lang="es-CL" sz="2800" i="0" u="none" strike="noStrike" dirty="0">
              <a:solidFill>
                <a:schemeClr val="accent1">
                  <a:lumMod val="50000"/>
                </a:schemeClr>
              </a:solidFill>
              <a:effectLst/>
              <a:latin typeface="Avenir Next LT Pro" panose="020B0504020202020204" pitchFamily="34" charset="0"/>
              <a:ea typeface="UD Digi Kyokasho NP-R" panose="020B0400000000000000" pitchFamily="18" charset="-128"/>
              <a:cs typeface="Nirmala Text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47CF1C-C5DC-DE3D-23F2-15D8599324EB}"/>
              </a:ext>
            </a:extLst>
          </p:cNvPr>
          <p:cNvSpPr txBox="1"/>
          <p:nvPr/>
        </p:nvSpPr>
        <p:spPr>
          <a:xfrm>
            <a:off x="747908" y="2230041"/>
            <a:ext cx="655814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000" dirty="0">
                <a:latin typeface="Avenir Next LT Pro" panose="020B0504020202020204" pitchFamily="34" charset="0"/>
              </a:rPr>
              <a:t>Hallazgos:</a:t>
            </a:r>
          </a:p>
          <a:p>
            <a:pPr marL="342900" indent="-342900">
              <a:buFontTx/>
              <a:buChar char="-"/>
            </a:pPr>
            <a:r>
              <a:rPr lang="es-CL" sz="2000" dirty="0">
                <a:latin typeface="Avenir Next LT Pro" panose="020B0504020202020204" pitchFamily="34" charset="0"/>
              </a:rPr>
              <a:t>Resultados desfavorables para C2AE y CNN-RNN.</a:t>
            </a:r>
          </a:p>
          <a:p>
            <a:pPr marL="342900" indent="-342900">
              <a:buFontTx/>
              <a:buChar char="-"/>
            </a:pPr>
            <a:r>
              <a:rPr lang="es-CL" sz="2000" dirty="0">
                <a:latin typeface="Avenir Next LT Pro" panose="020B0504020202020204" pitchFamily="34" charset="0"/>
              </a:rPr>
              <a:t>TDNN se beneficia del uso de técnicas de D.A. </a:t>
            </a:r>
          </a:p>
          <a:p>
            <a:pPr marL="342900" indent="-342900">
              <a:buFontTx/>
              <a:buChar char="-"/>
            </a:pPr>
            <a:r>
              <a:rPr lang="es-CL" sz="2000" dirty="0">
                <a:latin typeface="Avenir Next LT Pro" panose="020B0504020202020204" pitchFamily="34" charset="0"/>
              </a:rPr>
              <a:t>Al variar umbral de asignación (parámetro del modelo), se consiguen resultados aún mejores.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2F0575-12AF-58C5-9BA7-6C28BEF21BD5}"/>
              </a:ext>
            </a:extLst>
          </p:cNvPr>
          <p:cNvSpPr txBox="1"/>
          <p:nvPr/>
        </p:nvSpPr>
        <p:spPr>
          <a:xfrm>
            <a:off x="208649" y="1021413"/>
            <a:ext cx="453083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fontAlgn="base">
              <a:spcAft>
                <a:spcPts val="1200"/>
              </a:spcAft>
            </a:pPr>
            <a:r>
              <a:rPr lang="es-ES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Enfoque</a:t>
            </a:r>
            <a:br>
              <a:rPr lang="es-ES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</a:br>
            <a:r>
              <a:rPr lang="es-ES" sz="24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Extremo (XMLC)</a:t>
            </a:r>
            <a:endParaRPr lang="es-ES" sz="2800" b="1" i="0" u="none" strike="noStrike" dirty="0">
              <a:solidFill>
                <a:srgbClr val="FFC000"/>
              </a:solidFill>
              <a:effectLst/>
              <a:latin typeface="Avenir Next LT Pro" panose="020B05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60C337-7E14-E803-641F-0241EAF8CD8C}"/>
              </a:ext>
            </a:extLst>
          </p:cNvPr>
          <p:cNvSpPr txBox="1"/>
          <p:nvPr/>
        </p:nvSpPr>
        <p:spPr>
          <a:xfrm>
            <a:off x="8656370" y="923870"/>
            <a:ext cx="25332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 rtl="0" fontAlgn="base">
              <a:spcBef>
                <a:spcPts val="0"/>
              </a:spcBef>
              <a:spcAft>
                <a:spcPts val="0"/>
              </a:spcAft>
            </a:pPr>
            <a:r>
              <a:rPr lang="es-ES" sz="1400" b="0" i="0" u="none" strike="noStrike" dirty="0">
                <a:solidFill>
                  <a:srgbClr val="595959"/>
                </a:solidFill>
                <a:effectLst/>
                <a:latin typeface="Avenir Next LT Pro" panose="020B0504020202020204" pitchFamily="34" charset="0"/>
              </a:rPr>
              <a:t>Micro F2-Score</a:t>
            </a:r>
          </a:p>
          <a:p>
            <a:pPr marL="457200" algn="ctr" rtl="0" fontAlgn="base">
              <a:spcBef>
                <a:spcPts val="0"/>
              </a:spcBef>
              <a:spcAft>
                <a:spcPts val="0"/>
              </a:spcAft>
            </a:pPr>
            <a:r>
              <a:rPr lang="es-ES" sz="1400" b="0" i="0" u="none" strike="noStrike" dirty="0">
                <a:solidFill>
                  <a:srgbClr val="595959"/>
                </a:solidFill>
                <a:effectLst/>
                <a:latin typeface="Avenir Next LT Pro" panose="020B0504020202020204" pitchFamily="34" charset="0"/>
              </a:rPr>
              <a:t>Enfoque XMLC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741F17B2-D9E9-F061-77D5-E182A4CE3F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1781" y="1321612"/>
            <a:ext cx="3069342" cy="46390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644D5D4-3E6C-6632-6F83-41E13F19B298}"/>
              </a:ext>
            </a:extLst>
          </p:cNvPr>
          <p:cNvSpPr txBox="1"/>
          <p:nvPr/>
        </p:nvSpPr>
        <p:spPr>
          <a:xfrm>
            <a:off x="747907" y="4302827"/>
            <a:ext cx="61179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TDNN </a:t>
            </a:r>
            <a:r>
              <a:rPr lang="es-CL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como candidato del Enfoque Extremo.</a:t>
            </a:r>
          </a:p>
        </p:txBody>
      </p:sp>
    </p:spTree>
    <p:extLst>
      <p:ext uri="{BB962C8B-B14F-4D97-AF65-F5344CB8AC3E}">
        <p14:creationId xmlns:p14="http://schemas.microsoft.com/office/powerpoint/2010/main" val="2401074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>
            <a:off x="-19455" y="6553435"/>
            <a:ext cx="12192000" cy="309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67302-D18E-86AE-B1E5-DF680CE27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9455" y="6553435"/>
            <a:ext cx="670965" cy="309109"/>
          </a:xfrm>
        </p:spPr>
        <p:txBody>
          <a:bodyPr/>
          <a:lstStyle/>
          <a:p>
            <a:r>
              <a:rPr lang="es-CL" dirty="0"/>
              <a:t>20/27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BD3E38-81E4-7B0E-2135-EBC40E68431C}"/>
              </a:ext>
            </a:extLst>
          </p:cNvPr>
          <p:cNvSpPr/>
          <p:nvPr/>
        </p:nvSpPr>
        <p:spPr>
          <a:xfrm>
            <a:off x="6389356" y="6625030"/>
            <a:ext cx="1147077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1. Introducción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2A829F2-A7E0-CB84-1D34-3E13B0AEA9D4}"/>
              </a:ext>
            </a:extLst>
          </p:cNvPr>
          <p:cNvSpPr/>
          <p:nvPr/>
        </p:nvSpPr>
        <p:spPr>
          <a:xfrm>
            <a:off x="7626729" y="6625031"/>
            <a:ext cx="957667" cy="162052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2. Objetivos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AA0F4E5-7FCD-8A7E-C2D6-2D2460233BD2}"/>
              </a:ext>
            </a:extLst>
          </p:cNvPr>
          <p:cNvSpPr/>
          <p:nvPr/>
        </p:nvSpPr>
        <p:spPr>
          <a:xfrm>
            <a:off x="8645777" y="6625031"/>
            <a:ext cx="1147077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3. Metodología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DDD8CD-BDC1-6437-046C-1054046295DD}"/>
              </a:ext>
            </a:extLst>
          </p:cNvPr>
          <p:cNvSpPr/>
          <p:nvPr/>
        </p:nvSpPr>
        <p:spPr>
          <a:xfrm>
            <a:off x="10938148" y="6625873"/>
            <a:ext cx="1168605" cy="161211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5. Conclusiones</a:t>
            </a:r>
            <a:endParaRPr lang="es-CL" sz="1050" dirty="0">
              <a:solidFill>
                <a:schemeClr val="accent1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80CFA32-9EA2-ED41-C49B-2706A8389EEB}"/>
              </a:ext>
            </a:extLst>
          </p:cNvPr>
          <p:cNvSpPr/>
          <p:nvPr/>
        </p:nvSpPr>
        <p:spPr>
          <a:xfrm>
            <a:off x="9854235" y="6625031"/>
            <a:ext cx="1022532" cy="162053"/>
          </a:xfrm>
          <a:prstGeom prst="roundRect">
            <a:avLst/>
          </a:prstGeom>
          <a:solidFill>
            <a:schemeClr val="lt1">
              <a:alpha val="8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4. Resultados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48E8D1-6490-075A-B22E-976710E5D4B2}"/>
              </a:ext>
            </a:extLst>
          </p:cNvPr>
          <p:cNvSpPr/>
          <p:nvPr/>
        </p:nvSpPr>
        <p:spPr>
          <a:xfrm>
            <a:off x="0" y="-38910"/>
            <a:ext cx="12211454" cy="631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55BD1F-6632-225D-E257-8E70034E0708}"/>
              </a:ext>
            </a:extLst>
          </p:cNvPr>
          <p:cNvSpPr txBox="1"/>
          <p:nvPr/>
        </p:nvSpPr>
        <p:spPr>
          <a:xfrm>
            <a:off x="208649" y="1038877"/>
            <a:ext cx="497771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fontAlgn="base">
              <a:spcAft>
                <a:spcPts val="1200"/>
              </a:spcAft>
            </a:pPr>
            <a:r>
              <a:rPr lang="es-ES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Candidatos de cada Enfoque </a:t>
            </a:r>
            <a:r>
              <a:rPr lang="es-ES" sz="24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Comparación</a:t>
            </a:r>
            <a:endParaRPr lang="es-ES" sz="2800" b="1" i="0" u="none" strike="noStrike" dirty="0">
              <a:solidFill>
                <a:srgbClr val="FFC000"/>
              </a:solidFill>
              <a:effectLst/>
              <a:latin typeface="Avenir Next LT Pro" panose="020B05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DFDC35-C17E-DC2C-3938-5ADE133DB3E0}"/>
              </a:ext>
            </a:extLst>
          </p:cNvPr>
          <p:cNvSpPr txBox="1"/>
          <p:nvPr/>
        </p:nvSpPr>
        <p:spPr>
          <a:xfrm>
            <a:off x="747909" y="2074048"/>
            <a:ext cx="43754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000" dirty="0">
                <a:latin typeface="Avenir Next LT Pro" panose="020B0504020202020204" pitchFamily="34" charset="0"/>
              </a:rPr>
              <a:t>F2-Score similar hasta ~150 etiquetas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3CFA8D-B458-971E-2C8C-D219367DE747}"/>
              </a:ext>
            </a:extLst>
          </p:cNvPr>
          <p:cNvSpPr txBox="1"/>
          <p:nvPr/>
        </p:nvSpPr>
        <p:spPr>
          <a:xfrm>
            <a:off x="747909" y="3267079"/>
            <a:ext cx="44384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000" dirty="0">
                <a:latin typeface="Avenir Next LT Pro" panose="020B0504020202020204" pitchFamily="34" charset="0"/>
              </a:rPr>
              <a:t>Enfoque XMLC superior en </a:t>
            </a:r>
            <a:r>
              <a:rPr lang="es-CL" sz="2000" dirty="0" err="1">
                <a:latin typeface="Avenir Next LT Pro" panose="020B0504020202020204" pitchFamily="34" charset="0"/>
              </a:rPr>
              <a:t>Hamming</a:t>
            </a:r>
            <a:r>
              <a:rPr lang="es-CL" sz="2000" dirty="0">
                <a:latin typeface="Avenir Next LT Pro" panose="020B0504020202020204" pitchFamily="34" charset="0"/>
              </a:rPr>
              <a:t> Score.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9331D9-269A-F11F-1AE3-0BD9C835D52E}"/>
              </a:ext>
            </a:extLst>
          </p:cNvPr>
          <p:cNvSpPr txBox="1"/>
          <p:nvPr/>
        </p:nvSpPr>
        <p:spPr>
          <a:xfrm>
            <a:off x="810951" y="4046281"/>
            <a:ext cx="43754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s-CL" sz="2000" dirty="0">
                <a:latin typeface="Avenir Next LT Pro" panose="020B0504020202020204" pitchFamily="34" charset="0"/>
              </a:rPr>
              <a:t>Más aprendizaje ``por patrón’’</a:t>
            </a:r>
          </a:p>
          <a:p>
            <a:pPr marL="342900" indent="-342900">
              <a:buFontTx/>
              <a:buChar char="-"/>
            </a:pPr>
            <a:r>
              <a:rPr lang="es-CL" sz="2000" dirty="0">
                <a:latin typeface="Avenir Next LT Pro" panose="020B0504020202020204" pitchFamily="34" charset="0"/>
              </a:rPr>
              <a:t>Mejor entendimiento de las etiquetas poco frecuentes.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97C309-384B-B01E-4553-F32FA878AD47}"/>
              </a:ext>
            </a:extLst>
          </p:cNvPr>
          <p:cNvSpPr txBox="1"/>
          <p:nvPr/>
        </p:nvSpPr>
        <p:spPr>
          <a:xfrm>
            <a:off x="107003" y="120562"/>
            <a:ext cx="53267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EVALUACI</a:t>
            </a:r>
            <a:r>
              <a:rPr lang="en-US" sz="28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ÓN EXPERIMENTAL</a:t>
            </a:r>
            <a:endParaRPr lang="es-CL" sz="2800" i="0" u="none" strike="noStrike" dirty="0">
              <a:solidFill>
                <a:schemeClr val="accent1">
                  <a:lumMod val="50000"/>
                </a:schemeClr>
              </a:solidFill>
              <a:effectLst/>
              <a:latin typeface="Avenir Next LT Pro" panose="020B0504020202020204" pitchFamily="34" charset="0"/>
              <a:ea typeface="UD Digi Kyokasho NP-R" panose="020B0400000000000000" pitchFamily="18" charset="-128"/>
              <a:cs typeface="Nirmala Text" panose="020B0502040204020203" pitchFamily="34" charset="0"/>
            </a:endParaRPr>
          </a:p>
        </p:txBody>
      </p:sp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C38731E1-073C-8101-0A72-16FC8D8A6A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6028" y="1323308"/>
            <a:ext cx="3070561" cy="464150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D6357B9-6869-C969-D19A-2AF59622AAC0}"/>
              </a:ext>
            </a:extLst>
          </p:cNvPr>
          <p:cNvSpPr txBox="1"/>
          <p:nvPr/>
        </p:nvSpPr>
        <p:spPr>
          <a:xfrm>
            <a:off x="8208108" y="919291"/>
            <a:ext cx="3436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 rtl="0" fontAlgn="base">
              <a:spcBef>
                <a:spcPts val="0"/>
              </a:spcBef>
              <a:spcAft>
                <a:spcPts val="0"/>
              </a:spcAft>
            </a:pPr>
            <a:r>
              <a:rPr lang="es-ES" sz="1400" b="0" i="0" u="none" strike="noStrike" dirty="0">
                <a:solidFill>
                  <a:srgbClr val="595959"/>
                </a:solidFill>
                <a:effectLst/>
                <a:latin typeface="Avenir Next LT Pro" panose="020B0504020202020204" pitchFamily="34" charset="0"/>
              </a:rPr>
              <a:t>Micro F2-Score, </a:t>
            </a:r>
            <a:r>
              <a:rPr lang="es-ES" sz="1400" dirty="0">
                <a:solidFill>
                  <a:srgbClr val="595959"/>
                </a:solidFill>
                <a:latin typeface="Avenir Next LT Pro" panose="020B0504020202020204" pitchFamily="34" charset="0"/>
              </a:rPr>
              <a:t>mejores configuraciones de cada Enfoque</a:t>
            </a:r>
            <a:endParaRPr lang="es-ES" sz="1400" b="0" i="0" u="none" strike="noStrike" dirty="0">
              <a:solidFill>
                <a:srgbClr val="595959"/>
              </a:solidFill>
              <a:effectLst/>
              <a:latin typeface="Avenir Next LT Pro" panose="020B0504020202020204" pitchFamily="34" charset="0"/>
            </a:endParaRPr>
          </a:p>
        </p:txBody>
      </p:sp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A26F35F1-86EA-6F85-FD72-79E0D3C87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342" y="1319748"/>
            <a:ext cx="3070561" cy="464150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EBABD91-B3ED-60B5-DC5F-340687E8BEB8}"/>
              </a:ext>
            </a:extLst>
          </p:cNvPr>
          <p:cNvSpPr txBox="1"/>
          <p:nvPr/>
        </p:nvSpPr>
        <p:spPr>
          <a:xfrm>
            <a:off x="4769782" y="919293"/>
            <a:ext cx="343668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 rtl="0" fontAlgn="base">
              <a:spcBef>
                <a:spcPts val="0"/>
              </a:spcBef>
              <a:spcAft>
                <a:spcPts val="0"/>
              </a:spcAft>
            </a:pPr>
            <a:r>
              <a:rPr lang="es-ES" sz="1400" b="0" i="0" u="none" strike="noStrike" dirty="0" err="1">
                <a:solidFill>
                  <a:srgbClr val="595959"/>
                </a:solidFill>
                <a:effectLst/>
                <a:latin typeface="Avenir Next LT Pro" panose="020B0504020202020204" pitchFamily="34" charset="0"/>
              </a:rPr>
              <a:t>Hamming</a:t>
            </a:r>
            <a:r>
              <a:rPr lang="es-ES" sz="1400" b="0" i="0" u="none" strike="noStrike" dirty="0">
                <a:solidFill>
                  <a:srgbClr val="595959"/>
                </a:solidFill>
                <a:effectLst/>
                <a:latin typeface="Avenir Next LT Pro" panose="020B0504020202020204" pitchFamily="34" charset="0"/>
              </a:rPr>
              <a:t> Score, </a:t>
            </a:r>
            <a:r>
              <a:rPr lang="es-ES" sz="1400" dirty="0">
                <a:solidFill>
                  <a:srgbClr val="595959"/>
                </a:solidFill>
                <a:latin typeface="Avenir Next LT Pro" panose="020B0504020202020204" pitchFamily="34" charset="0"/>
              </a:rPr>
              <a:t>mejores configuraciones de cada Enfoque</a:t>
            </a:r>
            <a:endParaRPr lang="es-ES" sz="1400" b="0" i="0" u="none" strike="noStrike" dirty="0">
              <a:solidFill>
                <a:srgbClr val="595959"/>
              </a:solidFill>
              <a:effectLst/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12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2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>
            <a:off x="-19455" y="6553435"/>
            <a:ext cx="12192000" cy="309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67302-D18E-86AE-B1E5-DF680CE27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9455" y="6553435"/>
            <a:ext cx="670965" cy="309109"/>
          </a:xfrm>
        </p:spPr>
        <p:txBody>
          <a:bodyPr/>
          <a:lstStyle/>
          <a:p>
            <a:r>
              <a:rPr lang="es-CL" dirty="0"/>
              <a:t>21/27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BD3E38-81E4-7B0E-2135-EBC40E68431C}"/>
              </a:ext>
            </a:extLst>
          </p:cNvPr>
          <p:cNvSpPr/>
          <p:nvPr/>
        </p:nvSpPr>
        <p:spPr>
          <a:xfrm>
            <a:off x="6389356" y="6625030"/>
            <a:ext cx="1147077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1. Introducción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2A829F2-A7E0-CB84-1D34-3E13B0AEA9D4}"/>
              </a:ext>
            </a:extLst>
          </p:cNvPr>
          <p:cNvSpPr/>
          <p:nvPr/>
        </p:nvSpPr>
        <p:spPr>
          <a:xfrm>
            <a:off x="7626729" y="6625031"/>
            <a:ext cx="957667" cy="162052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2. Objetivos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AA0F4E5-7FCD-8A7E-C2D6-2D2460233BD2}"/>
              </a:ext>
            </a:extLst>
          </p:cNvPr>
          <p:cNvSpPr/>
          <p:nvPr/>
        </p:nvSpPr>
        <p:spPr>
          <a:xfrm>
            <a:off x="8645777" y="6625031"/>
            <a:ext cx="1147077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3. Metodología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DDD8CD-BDC1-6437-046C-1054046295DD}"/>
              </a:ext>
            </a:extLst>
          </p:cNvPr>
          <p:cNvSpPr/>
          <p:nvPr/>
        </p:nvSpPr>
        <p:spPr>
          <a:xfrm>
            <a:off x="10938148" y="6625873"/>
            <a:ext cx="1168605" cy="161211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5. Conclusiones</a:t>
            </a:r>
            <a:endParaRPr lang="es-CL" sz="1050" dirty="0">
              <a:solidFill>
                <a:schemeClr val="accent1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80CFA32-9EA2-ED41-C49B-2706A8389EEB}"/>
              </a:ext>
            </a:extLst>
          </p:cNvPr>
          <p:cNvSpPr/>
          <p:nvPr/>
        </p:nvSpPr>
        <p:spPr>
          <a:xfrm>
            <a:off x="9854235" y="6625031"/>
            <a:ext cx="1022532" cy="162053"/>
          </a:xfrm>
          <a:prstGeom prst="roundRect">
            <a:avLst/>
          </a:prstGeom>
          <a:solidFill>
            <a:schemeClr val="lt1">
              <a:alpha val="8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4. Resultados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48E8D1-6490-075A-B22E-976710E5D4B2}"/>
              </a:ext>
            </a:extLst>
          </p:cNvPr>
          <p:cNvSpPr/>
          <p:nvPr/>
        </p:nvSpPr>
        <p:spPr>
          <a:xfrm>
            <a:off x="0" y="-38910"/>
            <a:ext cx="12211454" cy="631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517FBC-2C4C-294C-1B85-8C9C38B16155}"/>
              </a:ext>
            </a:extLst>
          </p:cNvPr>
          <p:cNvSpPr txBox="1"/>
          <p:nvPr/>
        </p:nvSpPr>
        <p:spPr>
          <a:xfrm>
            <a:off x="107004" y="120562"/>
            <a:ext cx="46324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EJEMPLO DE APLICACIÓN</a:t>
            </a:r>
          </a:p>
        </p:txBody>
      </p:sp>
      <p:pic>
        <p:nvPicPr>
          <p:cNvPr id="6" name="Picture 5" descr="Circle&#10;&#10;Description automatically generated">
            <a:extLst>
              <a:ext uri="{FF2B5EF4-FFF2-40B4-BE49-F238E27FC236}">
                <a16:creationId xmlns:a16="http://schemas.microsoft.com/office/drawing/2014/main" id="{9FF0D8E9-33F2-7360-311D-EC0B5E822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255" y="1110608"/>
            <a:ext cx="1824266" cy="18397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0627B1C-0601-C892-D2AC-BD37FDCA56C3}"/>
              </a:ext>
            </a:extLst>
          </p:cNvPr>
          <p:cNvSpPr txBox="1"/>
          <p:nvPr/>
        </p:nvSpPr>
        <p:spPr>
          <a:xfrm>
            <a:off x="2755883" y="3247764"/>
            <a:ext cx="70192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latin typeface="Avenir Next LT Pro" panose="020B0504020202020204" pitchFamily="34" charset="0"/>
              </a:rPr>
              <a:t>Al considerar un universo con las </a:t>
            </a:r>
            <a:r>
              <a:rPr lang="es-CL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107</a:t>
            </a:r>
            <a:r>
              <a:rPr lang="es-CL" sz="2000" dirty="0">
                <a:latin typeface="Avenir Next LT Pro" panose="020B0504020202020204" pitchFamily="34" charset="0"/>
              </a:rPr>
              <a:t> etiquetas más frecuentes (al menos 4 eventos) :</a:t>
            </a:r>
            <a:endParaRPr lang="es-CL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EAE9C4-E187-A12D-1784-4D80822A3ECC}"/>
              </a:ext>
            </a:extLst>
          </p:cNvPr>
          <p:cNvSpPr txBox="1"/>
          <p:nvPr/>
        </p:nvSpPr>
        <p:spPr>
          <a:xfrm>
            <a:off x="5408727" y="1639430"/>
            <a:ext cx="3499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800" dirty="0">
                <a:latin typeface="Avenir Next LT Pro" panose="020B0504020202020204" pitchFamily="34" charset="0"/>
              </a:rPr>
              <a:t>Patrón 77j [Kun98]</a:t>
            </a:r>
            <a:endParaRPr lang="es-C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27F75D-A092-C22E-155B-AE1D5C6AF644}"/>
              </a:ext>
            </a:extLst>
          </p:cNvPr>
          <p:cNvSpPr txBox="1"/>
          <p:nvPr/>
        </p:nvSpPr>
        <p:spPr>
          <a:xfrm>
            <a:off x="2250975" y="4665596"/>
            <a:ext cx="3699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circle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enclosing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line,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dot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floor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ornament</a:t>
            </a:r>
            <a:endParaRPr lang="es-C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AD96CC-FA42-0E1F-0312-F67E67504B3B}"/>
              </a:ext>
            </a:extLst>
          </p:cNvPr>
          <p:cNvSpPr/>
          <p:nvPr/>
        </p:nvSpPr>
        <p:spPr>
          <a:xfrm>
            <a:off x="2250975" y="4665596"/>
            <a:ext cx="3590226" cy="1155085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01E996-30A4-193D-8FEC-CDB47DE161F5}"/>
              </a:ext>
            </a:extLst>
          </p:cNvPr>
          <p:cNvSpPr/>
          <p:nvPr/>
        </p:nvSpPr>
        <p:spPr>
          <a:xfrm>
            <a:off x="6489102" y="4665596"/>
            <a:ext cx="3590226" cy="1155085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D060B3-2710-AF20-2866-8FE7ACA4A9E5}"/>
              </a:ext>
            </a:extLst>
          </p:cNvPr>
          <p:cNvSpPr txBox="1"/>
          <p:nvPr/>
        </p:nvSpPr>
        <p:spPr>
          <a:xfrm>
            <a:off x="6472018" y="4665596"/>
            <a:ext cx="3699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circle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enclosing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line,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dot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floor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ornament</a:t>
            </a:r>
            <a:endParaRPr lang="es-C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FAE5B4-EC78-83C9-E51D-D60425765EF5}"/>
              </a:ext>
            </a:extLst>
          </p:cNvPr>
          <p:cNvSpPr txBox="1"/>
          <p:nvPr/>
        </p:nvSpPr>
        <p:spPr>
          <a:xfrm>
            <a:off x="6155106" y="1905332"/>
            <a:ext cx="3699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circle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enclosing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15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lines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dots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floor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ornament</a:t>
            </a:r>
            <a:endParaRPr lang="es-C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3F442D-B8C7-AAE6-781F-D6316EF293D2}"/>
              </a:ext>
            </a:extLst>
          </p:cNvPr>
          <p:cNvSpPr txBox="1"/>
          <p:nvPr/>
        </p:nvSpPr>
        <p:spPr>
          <a:xfrm>
            <a:off x="2755883" y="4206969"/>
            <a:ext cx="27327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latin typeface="Avenir Next LT Pro" panose="020B0504020202020204" pitchFamily="34" charset="0"/>
              </a:rPr>
              <a:t>Enfoque Tradicional</a:t>
            </a:r>
            <a:endParaRPr lang="es-CL" sz="20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D1C2A6-31C2-3984-E0AF-FCCAA88EC37A}"/>
              </a:ext>
            </a:extLst>
          </p:cNvPr>
          <p:cNvSpPr txBox="1"/>
          <p:nvPr/>
        </p:nvSpPr>
        <p:spPr>
          <a:xfrm>
            <a:off x="7025423" y="4222773"/>
            <a:ext cx="24346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latin typeface="Avenir Next LT Pro" panose="020B0504020202020204" pitchFamily="34" charset="0"/>
              </a:rPr>
              <a:t>Enfoque XMLC</a:t>
            </a:r>
            <a:endParaRPr lang="es-CL" sz="2000" dirty="0"/>
          </a:p>
        </p:txBody>
      </p:sp>
    </p:spTree>
    <p:extLst>
      <p:ext uri="{BB962C8B-B14F-4D97-AF65-F5344CB8AC3E}">
        <p14:creationId xmlns:p14="http://schemas.microsoft.com/office/powerpoint/2010/main" val="198831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>
            <a:off x="-19455" y="6553435"/>
            <a:ext cx="12192000" cy="309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67302-D18E-86AE-B1E5-DF680CE27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9455" y="6553435"/>
            <a:ext cx="670965" cy="309109"/>
          </a:xfrm>
        </p:spPr>
        <p:txBody>
          <a:bodyPr/>
          <a:lstStyle/>
          <a:p>
            <a:r>
              <a:rPr lang="es-CL" dirty="0"/>
              <a:t>21/27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BD3E38-81E4-7B0E-2135-EBC40E68431C}"/>
              </a:ext>
            </a:extLst>
          </p:cNvPr>
          <p:cNvSpPr/>
          <p:nvPr/>
        </p:nvSpPr>
        <p:spPr>
          <a:xfrm>
            <a:off x="6389356" y="6625030"/>
            <a:ext cx="1147077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1. Introducción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2A829F2-A7E0-CB84-1D34-3E13B0AEA9D4}"/>
              </a:ext>
            </a:extLst>
          </p:cNvPr>
          <p:cNvSpPr/>
          <p:nvPr/>
        </p:nvSpPr>
        <p:spPr>
          <a:xfrm>
            <a:off x="7626729" y="6625031"/>
            <a:ext cx="957667" cy="162052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2. Objetivos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AA0F4E5-7FCD-8A7E-C2D6-2D2460233BD2}"/>
              </a:ext>
            </a:extLst>
          </p:cNvPr>
          <p:cNvSpPr/>
          <p:nvPr/>
        </p:nvSpPr>
        <p:spPr>
          <a:xfrm>
            <a:off x="8645777" y="6625031"/>
            <a:ext cx="1147077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3. Metodología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DDD8CD-BDC1-6437-046C-1054046295DD}"/>
              </a:ext>
            </a:extLst>
          </p:cNvPr>
          <p:cNvSpPr/>
          <p:nvPr/>
        </p:nvSpPr>
        <p:spPr>
          <a:xfrm>
            <a:off x="10938148" y="6625873"/>
            <a:ext cx="1168605" cy="161211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5. Conclusiones</a:t>
            </a:r>
            <a:endParaRPr lang="es-CL" sz="1050" dirty="0">
              <a:solidFill>
                <a:schemeClr val="accent1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80CFA32-9EA2-ED41-C49B-2706A8389EEB}"/>
              </a:ext>
            </a:extLst>
          </p:cNvPr>
          <p:cNvSpPr/>
          <p:nvPr/>
        </p:nvSpPr>
        <p:spPr>
          <a:xfrm>
            <a:off x="9854235" y="6625031"/>
            <a:ext cx="1022532" cy="162053"/>
          </a:xfrm>
          <a:prstGeom prst="roundRect">
            <a:avLst/>
          </a:prstGeom>
          <a:solidFill>
            <a:schemeClr val="lt1">
              <a:alpha val="8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4. Resultados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48E8D1-6490-075A-B22E-976710E5D4B2}"/>
              </a:ext>
            </a:extLst>
          </p:cNvPr>
          <p:cNvSpPr/>
          <p:nvPr/>
        </p:nvSpPr>
        <p:spPr>
          <a:xfrm>
            <a:off x="0" y="-38910"/>
            <a:ext cx="12211454" cy="631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517FBC-2C4C-294C-1B85-8C9C38B16155}"/>
              </a:ext>
            </a:extLst>
          </p:cNvPr>
          <p:cNvSpPr txBox="1"/>
          <p:nvPr/>
        </p:nvSpPr>
        <p:spPr>
          <a:xfrm>
            <a:off x="107004" y="120562"/>
            <a:ext cx="46324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EJEMPLO DE APLICACIÓN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27F75D-A092-C22E-155B-AE1D5C6AF644}"/>
              </a:ext>
            </a:extLst>
          </p:cNvPr>
          <p:cNvSpPr txBox="1"/>
          <p:nvPr/>
        </p:nvSpPr>
        <p:spPr>
          <a:xfrm>
            <a:off x="2250975" y="4665257"/>
            <a:ext cx="36991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circle</a:t>
            </a:r>
            <a:r>
              <a:rPr lang="es-CL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enclosing</a:t>
            </a:r>
            <a:r>
              <a:rPr lang="es-CL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line,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dot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floor</a:t>
            </a:r>
            <a:r>
              <a:rPr lang="es-CL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ornament</a:t>
            </a:r>
            <a:r>
              <a:rPr lang="es-CL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sz="18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</a:t>
            </a:r>
            <a:r>
              <a:rPr lang="es-CL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sz="18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chevron</a:t>
            </a:r>
            <a:r>
              <a:rPr lang="es-CL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sz="18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hatched</a:t>
            </a:r>
            <a:r>
              <a:rPr lang="es-CL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fan, 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wing</a:t>
            </a:r>
            <a:endParaRPr lang="es-CL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AD96CC-FA42-0E1F-0312-F67E67504B3B}"/>
              </a:ext>
            </a:extLst>
          </p:cNvPr>
          <p:cNvSpPr/>
          <p:nvPr/>
        </p:nvSpPr>
        <p:spPr>
          <a:xfrm>
            <a:off x="2250975" y="4665257"/>
            <a:ext cx="3590226" cy="1155085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01E996-30A4-193D-8FEC-CDB47DE161F5}"/>
              </a:ext>
            </a:extLst>
          </p:cNvPr>
          <p:cNvSpPr/>
          <p:nvPr/>
        </p:nvSpPr>
        <p:spPr>
          <a:xfrm>
            <a:off x="6489102" y="4665257"/>
            <a:ext cx="3590226" cy="1155085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D060B3-2710-AF20-2866-8FE7ACA4A9E5}"/>
              </a:ext>
            </a:extLst>
          </p:cNvPr>
          <p:cNvSpPr txBox="1"/>
          <p:nvPr/>
        </p:nvSpPr>
        <p:spPr>
          <a:xfrm>
            <a:off x="6472018" y="4665257"/>
            <a:ext cx="3699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circle</a:t>
            </a:r>
            <a:r>
              <a:rPr lang="es-CL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enclosing</a:t>
            </a:r>
            <a:r>
              <a:rPr lang="es-CL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</a:t>
            </a:r>
            <a:r>
              <a:rPr lang="es-CL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line, </a:t>
            </a:r>
            <a:r>
              <a:rPr lang="es-CL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</a:t>
            </a:r>
            <a:r>
              <a:rPr lang="es-CL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floor</a:t>
            </a:r>
            <a:r>
              <a:rPr lang="es-CL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ornament</a:t>
            </a:r>
            <a:r>
              <a:rPr lang="es-CL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sz="18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octofoil</a:t>
            </a:r>
            <a:r>
              <a:rPr lang="es-CL" sz="1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sz="1800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swastika</a:t>
            </a:r>
            <a:endParaRPr lang="es-CL" sz="1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 descr="Circle&#10;&#10;Description automatically generated">
            <a:extLst>
              <a:ext uri="{FF2B5EF4-FFF2-40B4-BE49-F238E27FC236}">
                <a16:creationId xmlns:a16="http://schemas.microsoft.com/office/drawing/2014/main" id="{67F0FC91-ED6D-6607-6E7B-5064B4A76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255" y="1110608"/>
            <a:ext cx="1824266" cy="18397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34A7C1-FBC4-0484-A282-3EB0578C780A}"/>
              </a:ext>
            </a:extLst>
          </p:cNvPr>
          <p:cNvSpPr txBox="1"/>
          <p:nvPr/>
        </p:nvSpPr>
        <p:spPr>
          <a:xfrm>
            <a:off x="5408727" y="1639430"/>
            <a:ext cx="3499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800" dirty="0">
                <a:latin typeface="Avenir Next LT Pro" panose="020B0504020202020204" pitchFamily="34" charset="0"/>
              </a:rPr>
              <a:t>Patrón 77j [Kun98]</a:t>
            </a:r>
            <a:endParaRPr lang="es-CL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CE83DE-E543-C18D-7007-CA2F9577368B}"/>
              </a:ext>
            </a:extLst>
          </p:cNvPr>
          <p:cNvSpPr txBox="1"/>
          <p:nvPr/>
        </p:nvSpPr>
        <p:spPr>
          <a:xfrm>
            <a:off x="6155106" y="1905332"/>
            <a:ext cx="3699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circle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enclosing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15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lines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dots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floor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ornament</a:t>
            </a:r>
            <a:endParaRPr lang="es-C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FBFA2F-85B7-0877-88A0-473F47B0A789}"/>
              </a:ext>
            </a:extLst>
          </p:cNvPr>
          <p:cNvSpPr txBox="1"/>
          <p:nvPr/>
        </p:nvSpPr>
        <p:spPr>
          <a:xfrm>
            <a:off x="2755883" y="3247764"/>
            <a:ext cx="701925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latin typeface="Avenir Next LT Pro" panose="020B0504020202020204" pitchFamily="34" charset="0"/>
              </a:rPr>
              <a:t>Al considerar un universo con las </a:t>
            </a:r>
            <a:r>
              <a:rPr lang="es-CL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107</a:t>
            </a:r>
            <a:r>
              <a:rPr lang="es-CL" sz="2000" dirty="0">
                <a:latin typeface="Avenir Next LT Pro" panose="020B0504020202020204" pitchFamily="34" charset="0"/>
              </a:rPr>
              <a:t> etiquetas más frecuentes (al menos 4 eventos) :</a:t>
            </a:r>
            <a:endParaRPr lang="es-CL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ABB8DD1-C7D5-D2AF-22CA-CCBC8432AD8A}"/>
              </a:ext>
            </a:extLst>
          </p:cNvPr>
          <p:cNvSpPr txBox="1"/>
          <p:nvPr/>
        </p:nvSpPr>
        <p:spPr>
          <a:xfrm>
            <a:off x="2755883" y="4206969"/>
            <a:ext cx="27327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latin typeface="Avenir Next LT Pro" panose="020B0504020202020204" pitchFamily="34" charset="0"/>
              </a:rPr>
              <a:t>Enfoque Tradicional</a:t>
            </a:r>
            <a:endParaRPr lang="es-CL" sz="20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E97E19E-C905-D713-CDA8-92BE6BB2B711}"/>
              </a:ext>
            </a:extLst>
          </p:cNvPr>
          <p:cNvSpPr txBox="1"/>
          <p:nvPr/>
        </p:nvSpPr>
        <p:spPr>
          <a:xfrm>
            <a:off x="7025423" y="4222773"/>
            <a:ext cx="24346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000" dirty="0">
                <a:latin typeface="Avenir Next LT Pro" panose="020B0504020202020204" pitchFamily="34" charset="0"/>
              </a:rPr>
              <a:t>Enfoque XMLC</a:t>
            </a:r>
            <a:endParaRPr lang="es-CL" sz="2000" dirty="0"/>
          </a:p>
        </p:txBody>
      </p:sp>
    </p:spTree>
    <p:extLst>
      <p:ext uri="{BB962C8B-B14F-4D97-AF65-F5344CB8AC3E}">
        <p14:creationId xmlns:p14="http://schemas.microsoft.com/office/powerpoint/2010/main" val="403843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>
            <a:off x="-19455" y="6553435"/>
            <a:ext cx="12192000" cy="309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67302-D18E-86AE-B1E5-DF680CE27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9455" y="6553435"/>
            <a:ext cx="670965" cy="309109"/>
          </a:xfrm>
        </p:spPr>
        <p:txBody>
          <a:bodyPr/>
          <a:lstStyle/>
          <a:p>
            <a:r>
              <a:rPr lang="es-CL" dirty="0"/>
              <a:t>22/27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BD3E38-81E4-7B0E-2135-EBC40E68431C}"/>
              </a:ext>
            </a:extLst>
          </p:cNvPr>
          <p:cNvSpPr/>
          <p:nvPr/>
        </p:nvSpPr>
        <p:spPr>
          <a:xfrm>
            <a:off x="6389356" y="6625030"/>
            <a:ext cx="1147077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1. Introducción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2A829F2-A7E0-CB84-1D34-3E13B0AEA9D4}"/>
              </a:ext>
            </a:extLst>
          </p:cNvPr>
          <p:cNvSpPr/>
          <p:nvPr/>
        </p:nvSpPr>
        <p:spPr>
          <a:xfrm>
            <a:off x="7626729" y="6625031"/>
            <a:ext cx="957667" cy="162052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2. Objetivos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AA0F4E5-7FCD-8A7E-C2D6-2D2460233BD2}"/>
              </a:ext>
            </a:extLst>
          </p:cNvPr>
          <p:cNvSpPr/>
          <p:nvPr/>
        </p:nvSpPr>
        <p:spPr>
          <a:xfrm>
            <a:off x="8645777" y="6625031"/>
            <a:ext cx="1147077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3. Metodología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DDD8CD-BDC1-6437-046C-1054046295DD}"/>
              </a:ext>
            </a:extLst>
          </p:cNvPr>
          <p:cNvSpPr/>
          <p:nvPr/>
        </p:nvSpPr>
        <p:spPr>
          <a:xfrm>
            <a:off x="10938148" y="6625873"/>
            <a:ext cx="1168605" cy="161211"/>
          </a:xfrm>
          <a:prstGeom prst="roundRect">
            <a:avLst/>
          </a:prstGeom>
          <a:solidFill>
            <a:schemeClr val="lt1">
              <a:alpha val="8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5. Conclusiones</a:t>
            </a:r>
            <a:endParaRPr lang="es-CL" sz="1050" dirty="0">
              <a:solidFill>
                <a:schemeClr val="accent1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80CFA32-9EA2-ED41-C49B-2706A8389EEB}"/>
              </a:ext>
            </a:extLst>
          </p:cNvPr>
          <p:cNvSpPr/>
          <p:nvPr/>
        </p:nvSpPr>
        <p:spPr>
          <a:xfrm>
            <a:off x="9854235" y="6625031"/>
            <a:ext cx="1022532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4. Resultados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D1C103-6AD9-B89E-56BB-6D3A1E8A8DA0}"/>
              </a:ext>
            </a:extLst>
          </p:cNvPr>
          <p:cNvSpPr/>
          <p:nvPr/>
        </p:nvSpPr>
        <p:spPr>
          <a:xfrm>
            <a:off x="0" y="-38910"/>
            <a:ext cx="12211454" cy="631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278E2D-79F2-27CC-2B6A-1FD3BCC25D01}"/>
              </a:ext>
            </a:extLst>
          </p:cNvPr>
          <p:cNvSpPr txBox="1"/>
          <p:nvPr/>
        </p:nvSpPr>
        <p:spPr>
          <a:xfrm>
            <a:off x="107004" y="120562"/>
            <a:ext cx="46324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CONCLUSIONES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07B027-A964-AAD3-1935-19E059A58369}"/>
              </a:ext>
            </a:extLst>
          </p:cNvPr>
          <p:cNvSpPr txBox="1"/>
          <p:nvPr/>
        </p:nvSpPr>
        <p:spPr>
          <a:xfrm>
            <a:off x="578860" y="2503507"/>
            <a:ext cx="99625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000" dirty="0">
                <a:latin typeface="Avenir Next LT Pro" panose="020B0504020202020204" pitchFamily="34" charset="0"/>
              </a:rPr>
              <a:t>La tarea de entender </a:t>
            </a:r>
            <a:r>
              <a:rPr lang="es-CL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todas</a:t>
            </a:r>
            <a:r>
              <a:rPr lang="es-CL" sz="2000" dirty="0">
                <a:latin typeface="Avenir Next LT Pro" panose="020B0504020202020204" pitchFamily="34" charset="0"/>
              </a:rPr>
              <a:t> las etiquetas es </a:t>
            </a:r>
            <a:r>
              <a:rPr lang="es-CL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muy difícil </a:t>
            </a:r>
            <a:r>
              <a:rPr lang="es-CL" sz="2000" dirty="0">
                <a:latin typeface="Avenir Next LT Pro" panose="020B0504020202020204" pitchFamily="34" charset="0"/>
              </a:rPr>
              <a:t>con la </a:t>
            </a:r>
            <a:r>
              <a:rPr lang="es-CL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cantidad de datos disponibles. </a:t>
            </a:r>
            <a:r>
              <a:rPr lang="es-CL" sz="2000" dirty="0">
                <a:solidFill>
                  <a:srgbClr val="FFC000"/>
                </a:solidFill>
                <a:latin typeface="Avenir Next LT Pro" panose="020B0504020202020204" pitchFamily="34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405FB8-CDF6-816C-4F62-FB4B95F139F7}"/>
              </a:ext>
            </a:extLst>
          </p:cNvPr>
          <p:cNvSpPr txBox="1"/>
          <p:nvPr/>
        </p:nvSpPr>
        <p:spPr>
          <a:xfrm>
            <a:off x="651510" y="3211393"/>
            <a:ext cx="1005157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000" dirty="0" err="1">
                <a:latin typeface="Avenir Next LT Pro" panose="020B0504020202020204" pitchFamily="34" charset="0"/>
              </a:rPr>
              <a:t>Tratamiento</a:t>
            </a:r>
            <a:r>
              <a:rPr lang="en-US" sz="2000" dirty="0">
                <a:latin typeface="Avenir Next LT Pro" panose="020B0504020202020204" pitchFamily="34" charset="0"/>
              </a:rPr>
              <a:t> al Label Density </a:t>
            </a:r>
            <a:r>
              <a:rPr lang="en-US" sz="2000" dirty="0" err="1">
                <a:latin typeface="Avenir Next LT Pro" panose="020B0504020202020204" pitchFamily="34" charset="0"/>
              </a:rPr>
              <a:t>como</a:t>
            </a:r>
            <a:r>
              <a:rPr lang="en-US" sz="2000" dirty="0">
                <a:latin typeface="Avenir Next LT Pro" panose="020B0504020202020204" pitchFamily="34" charset="0"/>
              </a:rPr>
              <a:t> un paso </a:t>
            </a:r>
            <a:r>
              <a:rPr lang="en-US" sz="2000" dirty="0" err="1">
                <a:latin typeface="Avenir Next LT Pro" panose="020B0504020202020204" pitchFamily="34" charset="0"/>
              </a:rPr>
              <a:t>esencial</a:t>
            </a:r>
            <a:r>
              <a:rPr lang="en-US" sz="2000" dirty="0">
                <a:latin typeface="Avenir Next LT Pro" panose="020B0504020202020204" pitchFamily="34" charset="0"/>
              </a:rPr>
              <a:t> para </a:t>
            </a:r>
            <a:r>
              <a:rPr lang="en-US" sz="2000" dirty="0" err="1">
                <a:latin typeface="Avenir Next LT Pro" panose="020B0504020202020204" pitchFamily="34" charset="0"/>
              </a:rPr>
              <a:t>el</a:t>
            </a:r>
            <a:r>
              <a:rPr lang="en-US" sz="2000" dirty="0">
                <a:latin typeface="Avenir Next LT Pro" panose="020B0504020202020204" pitchFamily="34" charset="0"/>
              </a:rPr>
              <a:t> </a:t>
            </a:r>
            <a:r>
              <a:rPr lang="en-US" sz="2000" dirty="0" err="1">
                <a:latin typeface="Avenir Next LT Pro" panose="020B0504020202020204" pitchFamily="34" charset="0"/>
              </a:rPr>
              <a:t>aprendizaje</a:t>
            </a:r>
            <a:r>
              <a:rPr lang="en-US" sz="2000" dirty="0">
                <a:latin typeface="Avenir Next LT Pro" panose="020B0504020202020204" pitchFamily="34" charset="0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en-US" sz="2000" dirty="0" err="1">
                <a:latin typeface="Avenir Next LT Pro" panose="020B0504020202020204" pitchFamily="34" charset="0"/>
              </a:rPr>
              <a:t>Uso</a:t>
            </a:r>
            <a:r>
              <a:rPr lang="en-US" sz="2000" dirty="0">
                <a:latin typeface="Avenir Next LT Pro" panose="020B0504020202020204" pitchFamily="34" charset="0"/>
              </a:rPr>
              <a:t> de D</a:t>
            </a:r>
            <a:r>
              <a:rPr lang="es-CL" sz="2000" dirty="0">
                <a:latin typeface="Avenir Next LT Pro" panose="020B0504020202020204" pitchFamily="34" charset="0"/>
              </a:rPr>
              <a:t>ata </a:t>
            </a:r>
            <a:r>
              <a:rPr lang="es-CL" sz="2000" dirty="0" err="1">
                <a:latin typeface="Avenir Next LT Pro" panose="020B0504020202020204" pitchFamily="34" charset="0"/>
              </a:rPr>
              <a:t>Augmentation</a:t>
            </a:r>
            <a:r>
              <a:rPr lang="es-CL" sz="2000" dirty="0">
                <a:latin typeface="Avenir Next LT Pro" panose="020B0504020202020204" pitchFamily="34" charset="0"/>
              </a:rPr>
              <a:t> resulta útil en ambos enfoques.</a:t>
            </a:r>
          </a:p>
        </p:txBody>
      </p:sp>
    </p:spTree>
    <p:extLst>
      <p:ext uri="{BB962C8B-B14F-4D97-AF65-F5344CB8AC3E}">
        <p14:creationId xmlns:p14="http://schemas.microsoft.com/office/powerpoint/2010/main" val="271285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>
            <a:off x="-19455" y="6553435"/>
            <a:ext cx="12192000" cy="309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67302-D18E-86AE-B1E5-DF680CE27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9455" y="6553435"/>
            <a:ext cx="670965" cy="309109"/>
          </a:xfrm>
        </p:spPr>
        <p:txBody>
          <a:bodyPr/>
          <a:lstStyle/>
          <a:p>
            <a:r>
              <a:rPr lang="es-CL" dirty="0"/>
              <a:t>22/27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BD3E38-81E4-7B0E-2135-EBC40E68431C}"/>
              </a:ext>
            </a:extLst>
          </p:cNvPr>
          <p:cNvSpPr/>
          <p:nvPr/>
        </p:nvSpPr>
        <p:spPr>
          <a:xfrm>
            <a:off x="6389356" y="6625030"/>
            <a:ext cx="1147077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1. Introducción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2A829F2-A7E0-CB84-1D34-3E13B0AEA9D4}"/>
              </a:ext>
            </a:extLst>
          </p:cNvPr>
          <p:cNvSpPr/>
          <p:nvPr/>
        </p:nvSpPr>
        <p:spPr>
          <a:xfrm>
            <a:off x="7626729" y="6625031"/>
            <a:ext cx="957667" cy="162052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2. Objetivos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AA0F4E5-7FCD-8A7E-C2D6-2D2460233BD2}"/>
              </a:ext>
            </a:extLst>
          </p:cNvPr>
          <p:cNvSpPr/>
          <p:nvPr/>
        </p:nvSpPr>
        <p:spPr>
          <a:xfrm>
            <a:off x="8645777" y="6625031"/>
            <a:ext cx="1147077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3. Metodología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DDD8CD-BDC1-6437-046C-1054046295DD}"/>
              </a:ext>
            </a:extLst>
          </p:cNvPr>
          <p:cNvSpPr/>
          <p:nvPr/>
        </p:nvSpPr>
        <p:spPr>
          <a:xfrm>
            <a:off x="10938148" y="6625873"/>
            <a:ext cx="1168605" cy="161211"/>
          </a:xfrm>
          <a:prstGeom prst="roundRect">
            <a:avLst/>
          </a:prstGeom>
          <a:solidFill>
            <a:schemeClr val="lt1">
              <a:alpha val="8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5. Conclusiones</a:t>
            </a:r>
            <a:endParaRPr lang="es-CL" sz="1050" dirty="0">
              <a:solidFill>
                <a:schemeClr val="accent1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80CFA32-9EA2-ED41-C49B-2706A8389EEB}"/>
              </a:ext>
            </a:extLst>
          </p:cNvPr>
          <p:cNvSpPr/>
          <p:nvPr/>
        </p:nvSpPr>
        <p:spPr>
          <a:xfrm>
            <a:off x="9854235" y="6625031"/>
            <a:ext cx="1022532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4. Resultados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D1C103-6AD9-B89E-56BB-6D3A1E8A8DA0}"/>
              </a:ext>
            </a:extLst>
          </p:cNvPr>
          <p:cNvSpPr/>
          <p:nvPr/>
        </p:nvSpPr>
        <p:spPr>
          <a:xfrm>
            <a:off x="0" y="-38910"/>
            <a:ext cx="12211454" cy="631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278E2D-79F2-27CC-2B6A-1FD3BCC25D01}"/>
              </a:ext>
            </a:extLst>
          </p:cNvPr>
          <p:cNvSpPr txBox="1"/>
          <p:nvPr/>
        </p:nvSpPr>
        <p:spPr>
          <a:xfrm>
            <a:off x="107004" y="120562"/>
            <a:ext cx="46324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CONCLUSIONES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13770E-29BE-CB9E-9722-E293077AA26D}"/>
              </a:ext>
            </a:extLst>
          </p:cNvPr>
          <p:cNvSpPr txBox="1"/>
          <p:nvPr/>
        </p:nvSpPr>
        <p:spPr>
          <a:xfrm>
            <a:off x="578859" y="2486045"/>
            <a:ext cx="101242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Se logra formular una primera herramienta de apoyo al etiquetado </a:t>
            </a:r>
            <a:r>
              <a:rPr lang="es-CL" sz="2000" dirty="0">
                <a:latin typeface="Avenir Next LT Pro" panose="020B0504020202020204" pitchFamily="34" charset="0"/>
              </a:rPr>
              <a:t>a través del uso de TDNN sobre los patrones de </a:t>
            </a:r>
            <a:r>
              <a:rPr lang="es-CL" sz="2000" dirty="0" err="1">
                <a:latin typeface="Avenir Next LT Pro" panose="020B0504020202020204" pitchFamily="34" charset="0"/>
              </a:rPr>
              <a:t>Kunisch</a:t>
            </a:r>
            <a:r>
              <a:rPr lang="es-CL" sz="2000" dirty="0">
                <a:latin typeface="Avenir Next LT Pro" panose="020B0504020202020204" pitchFamily="34" charset="0"/>
              </a:rPr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04186F-2CA0-7590-613D-1EF3746BDE18}"/>
              </a:ext>
            </a:extLst>
          </p:cNvPr>
          <p:cNvSpPr txBox="1"/>
          <p:nvPr/>
        </p:nvSpPr>
        <p:spPr>
          <a:xfrm>
            <a:off x="651509" y="3222258"/>
            <a:ext cx="102252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s-CL" sz="2000" dirty="0">
                <a:latin typeface="Avenir Next LT Pro" panose="020B0504020202020204" pitchFamily="34" charset="0"/>
              </a:rPr>
              <a:t>Al menos 1 etiqueta correcta para el 90% de los patrones</a:t>
            </a:r>
          </a:p>
          <a:p>
            <a:pPr marL="457200" indent="-457200">
              <a:buFontTx/>
              <a:buChar char="-"/>
            </a:pPr>
            <a:r>
              <a:rPr lang="es-CL" sz="2000" dirty="0">
                <a:latin typeface="Avenir Next LT Pro" panose="020B0504020202020204" pitchFamily="34" charset="0"/>
              </a:rPr>
              <a:t>Al menos 5 etiquetas correctas para el 40% de los patrones</a:t>
            </a:r>
          </a:p>
        </p:txBody>
      </p:sp>
    </p:spTree>
    <p:extLst>
      <p:ext uri="{BB962C8B-B14F-4D97-AF65-F5344CB8AC3E}">
        <p14:creationId xmlns:p14="http://schemas.microsoft.com/office/powerpoint/2010/main" val="361426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>
            <a:off x="-19455" y="6553435"/>
            <a:ext cx="12192000" cy="309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67302-D18E-86AE-B1E5-DF680CE27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9455" y="6553435"/>
            <a:ext cx="670965" cy="309109"/>
          </a:xfrm>
        </p:spPr>
        <p:txBody>
          <a:bodyPr/>
          <a:lstStyle/>
          <a:p>
            <a:r>
              <a:rPr lang="es-CL" dirty="0"/>
              <a:t>23/27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BD3E38-81E4-7B0E-2135-EBC40E68431C}"/>
              </a:ext>
            </a:extLst>
          </p:cNvPr>
          <p:cNvSpPr/>
          <p:nvPr/>
        </p:nvSpPr>
        <p:spPr>
          <a:xfrm>
            <a:off x="6389356" y="6625030"/>
            <a:ext cx="1147077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1. Introducción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2A829F2-A7E0-CB84-1D34-3E13B0AEA9D4}"/>
              </a:ext>
            </a:extLst>
          </p:cNvPr>
          <p:cNvSpPr/>
          <p:nvPr/>
        </p:nvSpPr>
        <p:spPr>
          <a:xfrm>
            <a:off x="7626729" y="6625031"/>
            <a:ext cx="957667" cy="162052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2. Objetivos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AA0F4E5-7FCD-8A7E-C2D6-2D2460233BD2}"/>
              </a:ext>
            </a:extLst>
          </p:cNvPr>
          <p:cNvSpPr/>
          <p:nvPr/>
        </p:nvSpPr>
        <p:spPr>
          <a:xfrm>
            <a:off x="8645777" y="6625031"/>
            <a:ext cx="1147077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3. Metodología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DDD8CD-BDC1-6437-046C-1054046295DD}"/>
              </a:ext>
            </a:extLst>
          </p:cNvPr>
          <p:cNvSpPr/>
          <p:nvPr/>
        </p:nvSpPr>
        <p:spPr>
          <a:xfrm>
            <a:off x="10938148" y="6625873"/>
            <a:ext cx="1168605" cy="161211"/>
          </a:xfrm>
          <a:prstGeom prst="roundRect">
            <a:avLst/>
          </a:prstGeom>
          <a:solidFill>
            <a:schemeClr val="lt1">
              <a:alpha val="8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5. Conclusiones</a:t>
            </a:r>
            <a:endParaRPr lang="es-CL" sz="1050" dirty="0">
              <a:solidFill>
                <a:schemeClr val="accent1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80CFA32-9EA2-ED41-C49B-2706A8389EEB}"/>
              </a:ext>
            </a:extLst>
          </p:cNvPr>
          <p:cNvSpPr/>
          <p:nvPr/>
        </p:nvSpPr>
        <p:spPr>
          <a:xfrm>
            <a:off x="9854235" y="6625031"/>
            <a:ext cx="1022532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4. Resultados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D1C103-6AD9-B89E-56BB-6D3A1E8A8DA0}"/>
              </a:ext>
            </a:extLst>
          </p:cNvPr>
          <p:cNvSpPr/>
          <p:nvPr/>
        </p:nvSpPr>
        <p:spPr>
          <a:xfrm>
            <a:off x="0" y="-38910"/>
            <a:ext cx="12211454" cy="631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278E2D-79F2-27CC-2B6A-1FD3BCC25D01}"/>
              </a:ext>
            </a:extLst>
          </p:cNvPr>
          <p:cNvSpPr txBox="1"/>
          <p:nvPr/>
        </p:nvSpPr>
        <p:spPr>
          <a:xfrm>
            <a:off x="107004" y="120562"/>
            <a:ext cx="46324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CONCLUSIONES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13770E-29BE-CB9E-9722-E293077AA26D}"/>
              </a:ext>
            </a:extLst>
          </p:cNvPr>
          <p:cNvSpPr txBox="1"/>
          <p:nvPr/>
        </p:nvSpPr>
        <p:spPr>
          <a:xfrm>
            <a:off x="578859" y="2654869"/>
            <a:ext cx="1012422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El tamaño del universo de etiquetas posibles</a:t>
            </a:r>
            <a:r>
              <a:rPr lang="es-CL" sz="2000" dirty="0">
                <a:latin typeface="Avenir Next LT Pro" panose="020B0504020202020204" pitchFamily="34" charset="0"/>
              </a:rPr>
              <a:t> como un determinante en la dificultad del problema.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04186F-2CA0-7590-613D-1EF3746BDE18}"/>
              </a:ext>
            </a:extLst>
          </p:cNvPr>
          <p:cNvSpPr txBox="1"/>
          <p:nvPr/>
        </p:nvSpPr>
        <p:spPr>
          <a:xfrm>
            <a:off x="651509" y="3398553"/>
            <a:ext cx="98926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s-CL" sz="2000" dirty="0">
                <a:latin typeface="Avenir Next LT Pro" panose="020B0504020202020204" pitchFamily="34" charset="0"/>
              </a:rPr>
              <a:t>A menos etiquetas, más se parece el problema a un caso de MLC Tradicional.</a:t>
            </a:r>
          </a:p>
        </p:txBody>
      </p:sp>
    </p:spTree>
    <p:extLst>
      <p:ext uri="{BB962C8B-B14F-4D97-AF65-F5344CB8AC3E}">
        <p14:creationId xmlns:p14="http://schemas.microsoft.com/office/powerpoint/2010/main" val="106299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>
            <a:off x="-19455" y="6553435"/>
            <a:ext cx="12192000" cy="309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67302-D18E-86AE-B1E5-DF680CE27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9455" y="6553435"/>
            <a:ext cx="670965" cy="309109"/>
          </a:xfrm>
        </p:spPr>
        <p:txBody>
          <a:bodyPr/>
          <a:lstStyle/>
          <a:p>
            <a:r>
              <a:rPr lang="es-CL" dirty="0"/>
              <a:t>24/27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BD3E38-81E4-7B0E-2135-EBC40E68431C}"/>
              </a:ext>
            </a:extLst>
          </p:cNvPr>
          <p:cNvSpPr/>
          <p:nvPr/>
        </p:nvSpPr>
        <p:spPr>
          <a:xfrm>
            <a:off x="6389356" y="6625030"/>
            <a:ext cx="1147077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1. Introducción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2A829F2-A7E0-CB84-1D34-3E13B0AEA9D4}"/>
              </a:ext>
            </a:extLst>
          </p:cNvPr>
          <p:cNvSpPr/>
          <p:nvPr/>
        </p:nvSpPr>
        <p:spPr>
          <a:xfrm>
            <a:off x="7626729" y="6625031"/>
            <a:ext cx="957667" cy="162052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2. Objetivos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AA0F4E5-7FCD-8A7E-C2D6-2D2460233BD2}"/>
              </a:ext>
            </a:extLst>
          </p:cNvPr>
          <p:cNvSpPr/>
          <p:nvPr/>
        </p:nvSpPr>
        <p:spPr>
          <a:xfrm>
            <a:off x="8645777" y="6625031"/>
            <a:ext cx="1147077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3. Metodología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DDD8CD-BDC1-6437-046C-1054046295DD}"/>
              </a:ext>
            </a:extLst>
          </p:cNvPr>
          <p:cNvSpPr/>
          <p:nvPr/>
        </p:nvSpPr>
        <p:spPr>
          <a:xfrm>
            <a:off x="10938148" y="6625873"/>
            <a:ext cx="1168605" cy="161211"/>
          </a:xfrm>
          <a:prstGeom prst="roundRect">
            <a:avLst/>
          </a:prstGeom>
          <a:solidFill>
            <a:schemeClr val="lt1">
              <a:alpha val="8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5. Conclusiones</a:t>
            </a:r>
            <a:endParaRPr lang="es-CL" sz="1050" dirty="0">
              <a:solidFill>
                <a:schemeClr val="accent1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80CFA32-9EA2-ED41-C49B-2706A8389EEB}"/>
              </a:ext>
            </a:extLst>
          </p:cNvPr>
          <p:cNvSpPr/>
          <p:nvPr/>
        </p:nvSpPr>
        <p:spPr>
          <a:xfrm>
            <a:off x="9854235" y="6625031"/>
            <a:ext cx="1022532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4. Resultados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D1C103-6AD9-B89E-56BB-6D3A1E8A8DA0}"/>
              </a:ext>
            </a:extLst>
          </p:cNvPr>
          <p:cNvSpPr/>
          <p:nvPr/>
        </p:nvSpPr>
        <p:spPr>
          <a:xfrm>
            <a:off x="0" y="-38910"/>
            <a:ext cx="12211454" cy="631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278E2D-79F2-27CC-2B6A-1FD3BCC25D01}"/>
              </a:ext>
            </a:extLst>
          </p:cNvPr>
          <p:cNvSpPr txBox="1"/>
          <p:nvPr/>
        </p:nvSpPr>
        <p:spPr>
          <a:xfrm>
            <a:off x="107004" y="120562"/>
            <a:ext cx="46324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TRABAJO FUTURO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46B4B1-0AE6-279B-AEF3-0CE266EA9106}"/>
              </a:ext>
            </a:extLst>
          </p:cNvPr>
          <p:cNvSpPr txBox="1"/>
          <p:nvPr/>
        </p:nvSpPr>
        <p:spPr>
          <a:xfrm>
            <a:off x="592567" y="2511412"/>
            <a:ext cx="104981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000" dirty="0">
                <a:latin typeface="Avenir Next LT Pro" panose="020B0504020202020204" pitchFamily="34" charset="0"/>
              </a:rPr>
              <a:t>Necesidad de evaluar la </a:t>
            </a:r>
            <a:r>
              <a:rPr lang="es-CL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transferencia de la taxonomía de </a:t>
            </a:r>
            <a:r>
              <a:rPr lang="es-CL" sz="2000" b="1" dirty="0" err="1">
                <a:solidFill>
                  <a:srgbClr val="FFC000"/>
                </a:solidFill>
                <a:latin typeface="Avenir Next LT Pro" panose="020B0504020202020204" pitchFamily="34" charset="0"/>
              </a:rPr>
              <a:t>Kunisch</a:t>
            </a:r>
            <a:r>
              <a:rPr lang="es-CL" sz="2000" dirty="0">
                <a:latin typeface="Avenir Next LT Pro" panose="020B0504020202020204" pitchFamily="34" charset="0"/>
              </a:rPr>
              <a:t> a otros conjuntos de datos y la utilidad de la herramienta para potenciales usuarios.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F27685-4665-2723-DE02-C1F10252CBC8}"/>
              </a:ext>
            </a:extLst>
          </p:cNvPr>
          <p:cNvSpPr txBox="1"/>
          <p:nvPr/>
        </p:nvSpPr>
        <p:spPr>
          <a:xfrm>
            <a:off x="749618" y="3302184"/>
            <a:ext cx="1012714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s-CL" sz="2000" dirty="0">
                <a:latin typeface="Avenir Next LT Pro" panose="020B0504020202020204" pitchFamily="34" charset="0"/>
              </a:rPr>
              <a:t>Discusiones con expertos del área han puesto en evidencia la existencia de </a:t>
            </a:r>
            <a:r>
              <a:rPr lang="es-CL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jeroglifos en territorio nacional </a:t>
            </a:r>
            <a:r>
              <a:rPr lang="es-CL" sz="2000" dirty="0">
                <a:latin typeface="Avenir Next LT Pro" panose="020B0504020202020204" pitchFamily="34" charset="0"/>
              </a:rPr>
              <a:t>cuyo estudio podría beneficiarse de la herramienta propuesta [CAA22]</a:t>
            </a:r>
            <a:r>
              <a:rPr lang="es-CL" sz="2000" b="1" dirty="0">
                <a:latin typeface="Avenir Next LT Pro" panose="020B050402020202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187580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>
            <a:off x="-19455" y="6553435"/>
            <a:ext cx="12192000" cy="309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67302-D18E-86AE-B1E5-DF680CE27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9455" y="6553435"/>
            <a:ext cx="670965" cy="309109"/>
          </a:xfrm>
        </p:spPr>
        <p:txBody>
          <a:bodyPr/>
          <a:lstStyle/>
          <a:p>
            <a:r>
              <a:rPr lang="es-CL" dirty="0"/>
              <a:t>25/27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BD3E38-81E4-7B0E-2135-EBC40E68431C}"/>
              </a:ext>
            </a:extLst>
          </p:cNvPr>
          <p:cNvSpPr/>
          <p:nvPr/>
        </p:nvSpPr>
        <p:spPr>
          <a:xfrm>
            <a:off x="6389356" y="6625030"/>
            <a:ext cx="1147077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1. Introducción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2A829F2-A7E0-CB84-1D34-3E13B0AEA9D4}"/>
              </a:ext>
            </a:extLst>
          </p:cNvPr>
          <p:cNvSpPr/>
          <p:nvPr/>
        </p:nvSpPr>
        <p:spPr>
          <a:xfrm>
            <a:off x="7626729" y="6625031"/>
            <a:ext cx="957667" cy="162052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2. Objetivos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AA0F4E5-7FCD-8A7E-C2D6-2D2460233BD2}"/>
              </a:ext>
            </a:extLst>
          </p:cNvPr>
          <p:cNvSpPr/>
          <p:nvPr/>
        </p:nvSpPr>
        <p:spPr>
          <a:xfrm>
            <a:off x="8645777" y="6625031"/>
            <a:ext cx="1147077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3. Metodología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DDD8CD-BDC1-6437-046C-1054046295DD}"/>
              </a:ext>
            </a:extLst>
          </p:cNvPr>
          <p:cNvSpPr/>
          <p:nvPr/>
        </p:nvSpPr>
        <p:spPr>
          <a:xfrm>
            <a:off x="10938148" y="6625873"/>
            <a:ext cx="1168605" cy="161211"/>
          </a:xfrm>
          <a:prstGeom prst="roundRect">
            <a:avLst/>
          </a:prstGeom>
          <a:solidFill>
            <a:schemeClr val="lt1">
              <a:alpha val="8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5. Conclusiones</a:t>
            </a:r>
            <a:endParaRPr lang="es-CL" sz="1050" dirty="0">
              <a:solidFill>
                <a:schemeClr val="accent1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80CFA32-9EA2-ED41-C49B-2706A8389EEB}"/>
              </a:ext>
            </a:extLst>
          </p:cNvPr>
          <p:cNvSpPr/>
          <p:nvPr/>
        </p:nvSpPr>
        <p:spPr>
          <a:xfrm>
            <a:off x="9854235" y="6625031"/>
            <a:ext cx="1022532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4. Resultados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D1C103-6AD9-B89E-56BB-6D3A1E8A8DA0}"/>
              </a:ext>
            </a:extLst>
          </p:cNvPr>
          <p:cNvSpPr/>
          <p:nvPr/>
        </p:nvSpPr>
        <p:spPr>
          <a:xfrm>
            <a:off x="0" y="-38910"/>
            <a:ext cx="12211454" cy="631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278E2D-79F2-27CC-2B6A-1FD3BCC25D01}"/>
              </a:ext>
            </a:extLst>
          </p:cNvPr>
          <p:cNvSpPr txBox="1"/>
          <p:nvPr/>
        </p:nvSpPr>
        <p:spPr>
          <a:xfrm>
            <a:off x="107004" y="120562"/>
            <a:ext cx="46324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TRABAJO FUTURO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46B4B1-0AE6-279B-AEF3-0CE266EA9106}"/>
              </a:ext>
            </a:extLst>
          </p:cNvPr>
          <p:cNvSpPr txBox="1"/>
          <p:nvPr/>
        </p:nvSpPr>
        <p:spPr>
          <a:xfrm>
            <a:off x="592567" y="2286521"/>
            <a:ext cx="1049819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000" dirty="0">
                <a:latin typeface="Avenir Next LT Pro" panose="020B0504020202020204" pitchFamily="34" charset="0"/>
              </a:rPr>
              <a:t>En el </a:t>
            </a:r>
            <a:r>
              <a:rPr lang="es-CL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largo plazo, </a:t>
            </a:r>
            <a:r>
              <a:rPr lang="es-CL" sz="2000" dirty="0">
                <a:latin typeface="Avenir Next LT Pro" panose="020B0504020202020204" pitchFamily="34" charset="0"/>
              </a:rPr>
              <a:t>la recolección de datos y la exploración de otros enfoques debería permitir apuntar a una </a:t>
            </a:r>
            <a:r>
              <a:rPr lang="es-CL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herramienta que no requiera pérdida de expresividad</a:t>
            </a:r>
            <a:r>
              <a:rPr lang="es-CL" sz="2000" dirty="0">
                <a:solidFill>
                  <a:srgbClr val="FFC000"/>
                </a:solidFill>
                <a:latin typeface="Avenir Next LT Pro" panose="020B0504020202020204" pitchFamily="34" charset="0"/>
              </a:rPr>
              <a:t> </a:t>
            </a:r>
            <a:r>
              <a:rPr lang="es-CL" sz="2000" dirty="0">
                <a:latin typeface="Avenir Next LT Pro" panose="020B0504020202020204" pitchFamily="34" charset="0"/>
              </a:rPr>
              <a:t>en las etiquetas. </a:t>
            </a:r>
            <a:endParaRPr lang="es-CL" sz="2000" b="1" dirty="0">
              <a:solidFill>
                <a:srgbClr val="FFC000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F27685-4665-2723-DE02-C1F10252CBC8}"/>
              </a:ext>
            </a:extLst>
          </p:cNvPr>
          <p:cNvSpPr txBox="1"/>
          <p:nvPr/>
        </p:nvSpPr>
        <p:spPr>
          <a:xfrm>
            <a:off x="749618" y="3302184"/>
            <a:ext cx="101271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s-CL" sz="2000" dirty="0">
                <a:latin typeface="Avenir Next LT Pro" panose="020B0504020202020204" pitchFamily="34" charset="0"/>
              </a:rPr>
              <a:t>¿Aprendizaje </a:t>
            </a:r>
            <a:r>
              <a:rPr lang="es-CL" sz="2000" dirty="0" err="1">
                <a:latin typeface="Avenir Next LT Pro" panose="020B0504020202020204" pitchFamily="34" charset="0"/>
              </a:rPr>
              <a:t>multietiqueta</a:t>
            </a:r>
            <a:r>
              <a:rPr lang="es-CL" sz="2000" dirty="0">
                <a:latin typeface="Avenir Next LT Pro" panose="020B0504020202020204" pitchFamily="34" charset="0"/>
              </a:rPr>
              <a:t> </a:t>
            </a:r>
            <a:r>
              <a:rPr lang="es-CL" sz="2000" b="1" dirty="0" err="1">
                <a:solidFill>
                  <a:srgbClr val="FFC000"/>
                </a:solidFill>
                <a:latin typeface="Avenir Next LT Pro" panose="020B0504020202020204" pitchFamily="34" charset="0"/>
              </a:rPr>
              <a:t>semi</a:t>
            </a:r>
            <a:r>
              <a:rPr lang="es-CL" sz="2000" dirty="0" err="1">
                <a:latin typeface="Avenir Next LT Pro" panose="020B0504020202020204" pitchFamily="34" charset="0"/>
              </a:rPr>
              <a:t>supervisado</a:t>
            </a:r>
            <a:r>
              <a:rPr lang="es-CL" sz="2000" dirty="0">
                <a:latin typeface="Avenir Next LT Pro" panose="020B0504020202020204" pitchFamily="34" charset="0"/>
              </a:rPr>
              <a:t>?</a:t>
            </a:r>
          </a:p>
          <a:p>
            <a:pPr marL="342900" indent="-342900">
              <a:buFontTx/>
              <a:buChar char="-"/>
            </a:pPr>
            <a:r>
              <a:rPr lang="es-CL" sz="2000" dirty="0">
                <a:latin typeface="Avenir Next LT Pro" panose="020B0504020202020204" pitchFamily="34" charset="0"/>
              </a:rPr>
              <a:t>¿Construcción de un </a:t>
            </a:r>
            <a:r>
              <a:rPr lang="es-CL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lenguaje visual</a:t>
            </a:r>
            <a:r>
              <a:rPr lang="es-CL" sz="2000" dirty="0">
                <a:latin typeface="Avenir Next LT Pro" panose="020B05040202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48440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>
            <a:off x="-19455" y="6553435"/>
            <a:ext cx="12192000" cy="309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67302-D18E-86AE-B1E5-DF680CE27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9455" y="6553435"/>
            <a:ext cx="670965" cy="309109"/>
          </a:xfrm>
        </p:spPr>
        <p:txBody>
          <a:bodyPr/>
          <a:lstStyle/>
          <a:p>
            <a:r>
              <a:rPr lang="es-CL" dirty="0"/>
              <a:t>26/27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BD3E38-81E4-7B0E-2135-EBC40E68431C}"/>
              </a:ext>
            </a:extLst>
          </p:cNvPr>
          <p:cNvSpPr/>
          <p:nvPr/>
        </p:nvSpPr>
        <p:spPr>
          <a:xfrm>
            <a:off x="6389356" y="6625030"/>
            <a:ext cx="1147077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1. Introducción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2A829F2-A7E0-CB84-1D34-3E13B0AEA9D4}"/>
              </a:ext>
            </a:extLst>
          </p:cNvPr>
          <p:cNvSpPr/>
          <p:nvPr/>
        </p:nvSpPr>
        <p:spPr>
          <a:xfrm>
            <a:off x="7626729" y="6625031"/>
            <a:ext cx="957667" cy="162052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2. Objetivos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AA0F4E5-7FCD-8A7E-C2D6-2D2460233BD2}"/>
              </a:ext>
            </a:extLst>
          </p:cNvPr>
          <p:cNvSpPr/>
          <p:nvPr/>
        </p:nvSpPr>
        <p:spPr>
          <a:xfrm>
            <a:off x="8645777" y="6625031"/>
            <a:ext cx="1147077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3. Metodología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DDD8CD-BDC1-6437-046C-1054046295DD}"/>
              </a:ext>
            </a:extLst>
          </p:cNvPr>
          <p:cNvSpPr/>
          <p:nvPr/>
        </p:nvSpPr>
        <p:spPr>
          <a:xfrm>
            <a:off x="10938148" y="6625873"/>
            <a:ext cx="1168605" cy="161211"/>
          </a:xfrm>
          <a:prstGeom prst="roundRect">
            <a:avLst/>
          </a:prstGeom>
          <a:solidFill>
            <a:schemeClr val="lt1">
              <a:alpha val="8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5. Conclusiones</a:t>
            </a:r>
            <a:endParaRPr lang="es-CL" sz="1050" dirty="0">
              <a:solidFill>
                <a:schemeClr val="accent1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80CFA32-9EA2-ED41-C49B-2706A8389EEB}"/>
              </a:ext>
            </a:extLst>
          </p:cNvPr>
          <p:cNvSpPr/>
          <p:nvPr/>
        </p:nvSpPr>
        <p:spPr>
          <a:xfrm>
            <a:off x="9854235" y="6625031"/>
            <a:ext cx="1022532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4. Resultados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D1C103-6AD9-B89E-56BB-6D3A1E8A8DA0}"/>
              </a:ext>
            </a:extLst>
          </p:cNvPr>
          <p:cNvSpPr/>
          <p:nvPr/>
        </p:nvSpPr>
        <p:spPr>
          <a:xfrm>
            <a:off x="0" y="-38910"/>
            <a:ext cx="12211454" cy="631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278E2D-79F2-27CC-2B6A-1FD3BCC25D01}"/>
              </a:ext>
            </a:extLst>
          </p:cNvPr>
          <p:cNvSpPr txBox="1"/>
          <p:nvPr/>
        </p:nvSpPr>
        <p:spPr>
          <a:xfrm>
            <a:off x="107004" y="120562"/>
            <a:ext cx="46324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APRENDIZAJES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F7AC8A-8A0C-FDBE-6569-5B8AF5BE75B0}"/>
              </a:ext>
            </a:extLst>
          </p:cNvPr>
          <p:cNvSpPr txBox="1"/>
          <p:nvPr/>
        </p:nvSpPr>
        <p:spPr>
          <a:xfrm>
            <a:off x="749616" y="1821126"/>
            <a:ext cx="101271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Intersección</a:t>
            </a:r>
            <a:r>
              <a:rPr lang="es-CL" sz="2000" dirty="0">
                <a:latin typeface="Avenir Next LT Pro" panose="020B0504020202020204" pitchFamily="34" charset="0"/>
              </a:rPr>
              <a:t> entre la </a:t>
            </a:r>
            <a:r>
              <a:rPr lang="es-CL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investigación </a:t>
            </a:r>
            <a:r>
              <a:rPr lang="es-CL" sz="2000" dirty="0">
                <a:latin typeface="Avenir Next LT Pro" panose="020B0504020202020204" pitchFamily="34" charset="0"/>
              </a:rPr>
              <a:t>de temas abstractos y el desarrollo de una </a:t>
            </a:r>
            <a:r>
              <a:rPr lang="es-CL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solución práctica </a:t>
            </a:r>
            <a:r>
              <a:rPr lang="es-CL" sz="2000" dirty="0">
                <a:latin typeface="Avenir Next LT Pro" panose="020B0504020202020204" pitchFamily="34" charset="0"/>
              </a:rPr>
              <a:t>para un </a:t>
            </a:r>
            <a:r>
              <a:rPr lang="es-CL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problema real.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60EA23-251F-8589-2F3D-8A3B9196CF8D}"/>
              </a:ext>
            </a:extLst>
          </p:cNvPr>
          <p:cNvSpPr txBox="1"/>
          <p:nvPr/>
        </p:nvSpPr>
        <p:spPr>
          <a:xfrm>
            <a:off x="749616" y="3484503"/>
            <a:ext cx="10127151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Reconocer el potencial</a:t>
            </a:r>
            <a:r>
              <a:rPr lang="es-CL" sz="2000" dirty="0">
                <a:latin typeface="Avenir Next LT Pro" panose="020B0504020202020204" pitchFamily="34" charset="0"/>
              </a:rPr>
              <a:t> detrás del </a:t>
            </a:r>
            <a:r>
              <a:rPr lang="es-CL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trabajo interdisciplinario</a:t>
            </a:r>
            <a:r>
              <a:rPr lang="es-CL" sz="2000" dirty="0">
                <a:latin typeface="Avenir Next LT Pro" panose="020B0504020202020204" pitchFamily="34" charset="0"/>
              </a:rPr>
              <a:t>.</a:t>
            </a:r>
            <a:endParaRPr lang="es-CL" sz="2000" b="1" dirty="0">
              <a:solidFill>
                <a:srgbClr val="FFC000"/>
              </a:solidFill>
              <a:latin typeface="Avenir Next LT Pro" panose="020B0504020202020204" pitchFamily="34" charset="0"/>
            </a:endParaRPr>
          </a:p>
          <a:p>
            <a:pPr marL="342900" indent="-342900">
              <a:buFontTx/>
              <a:buChar char="-"/>
            </a:pPr>
            <a:endParaRPr lang="es-CL" dirty="0">
              <a:latin typeface="Avenir Next LT Pro" panose="020B05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C11B55-144A-8949-735F-6268E332326D}"/>
              </a:ext>
            </a:extLst>
          </p:cNvPr>
          <p:cNvSpPr txBox="1"/>
          <p:nvPr/>
        </p:nvSpPr>
        <p:spPr>
          <a:xfrm>
            <a:off x="749615" y="3925429"/>
            <a:ext cx="894445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es-CL" sz="2000" dirty="0">
                <a:latin typeface="Avenir Next LT Pro" panose="020B0504020202020204" pitchFamily="34" charset="0"/>
              </a:rPr>
              <a:t>Disciplinas con un problema y datos muy bien definidos, que pueden beneficiarse de las soluciones que la Computación y la Ciencia de los Datos ofrecen. </a:t>
            </a:r>
          </a:p>
        </p:txBody>
      </p:sp>
    </p:spTree>
    <p:extLst>
      <p:ext uri="{BB962C8B-B14F-4D97-AF65-F5344CB8AC3E}">
        <p14:creationId xmlns:p14="http://schemas.microsoft.com/office/powerpoint/2010/main" val="255077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B23E626-3657-24E8-B18E-C75DC7636C84}"/>
              </a:ext>
            </a:extLst>
          </p:cNvPr>
          <p:cNvSpPr/>
          <p:nvPr/>
        </p:nvSpPr>
        <p:spPr>
          <a:xfrm>
            <a:off x="0" y="-38910"/>
            <a:ext cx="12211454" cy="631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>
            <a:off x="-19455" y="6553435"/>
            <a:ext cx="12192000" cy="309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67302-D18E-86AE-B1E5-DF680CE27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9455" y="6553435"/>
            <a:ext cx="670965" cy="309109"/>
          </a:xfrm>
        </p:spPr>
        <p:txBody>
          <a:bodyPr/>
          <a:lstStyle/>
          <a:p>
            <a:fld id="{940E5692-7E19-4264-9402-ABE23259D7A1}" type="slidenum">
              <a:rPr lang="es-CL" smtClean="0"/>
              <a:pPr/>
              <a:t>4</a:t>
            </a:fld>
            <a:r>
              <a:rPr lang="es-CL" dirty="0"/>
              <a:t>/27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BD3E38-81E4-7B0E-2135-EBC40E68431C}"/>
              </a:ext>
            </a:extLst>
          </p:cNvPr>
          <p:cNvSpPr/>
          <p:nvPr/>
        </p:nvSpPr>
        <p:spPr>
          <a:xfrm>
            <a:off x="6389356" y="6625030"/>
            <a:ext cx="1147077" cy="162053"/>
          </a:xfrm>
          <a:prstGeom prst="roundRect">
            <a:avLst/>
          </a:prstGeom>
          <a:solidFill>
            <a:schemeClr val="lt1">
              <a:alpha val="8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1. Introducción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2A829F2-A7E0-CB84-1D34-3E13B0AEA9D4}"/>
              </a:ext>
            </a:extLst>
          </p:cNvPr>
          <p:cNvSpPr/>
          <p:nvPr/>
        </p:nvSpPr>
        <p:spPr>
          <a:xfrm>
            <a:off x="7626729" y="6625031"/>
            <a:ext cx="957667" cy="162052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2. Objetivos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AA0F4E5-7FCD-8A7E-C2D6-2D2460233BD2}"/>
              </a:ext>
            </a:extLst>
          </p:cNvPr>
          <p:cNvSpPr/>
          <p:nvPr/>
        </p:nvSpPr>
        <p:spPr>
          <a:xfrm>
            <a:off x="8645777" y="6625031"/>
            <a:ext cx="1147077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3. Metodología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DDD8CD-BDC1-6437-046C-1054046295DD}"/>
              </a:ext>
            </a:extLst>
          </p:cNvPr>
          <p:cNvSpPr/>
          <p:nvPr/>
        </p:nvSpPr>
        <p:spPr>
          <a:xfrm>
            <a:off x="10938148" y="6625873"/>
            <a:ext cx="1168605" cy="161211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5. Conclusiones</a:t>
            </a:r>
            <a:endParaRPr lang="es-CL" sz="1050" dirty="0">
              <a:solidFill>
                <a:schemeClr val="accent1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80CFA32-9EA2-ED41-C49B-2706A8389EEB}"/>
              </a:ext>
            </a:extLst>
          </p:cNvPr>
          <p:cNvSpPr/>
          <p:nvPr/>
        </p:nvSpPr>
        <p:spPr>
          <a:xfrm>
            <a:off x="9854235" y="6625031"/>
            <a:ext cx="1022532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4. Resultados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340A3C-92E0-FA9D-F368-F4265501AB90}"/>
              </a:ext>
            </a:extLst>
          </p:cNvPr>
          <p:cNvSpPr txBox="1"/>
          <p:nvPr/>
        </p:nvSpPr>
        <p:spPr>
          <a:xfrm>
            <a:off x="107004" y="120562"/>
            <a:ext cx="46324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CONTEXTO</a:t>
            </a:r>
            <a:endParaRPr lang="es-CL"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4" descr="A picture containing cup, indoor, plant, ceramic ware&#10;&#10;Description automatically generated">
            <a:extLst>
              <a:ext uri="{FF2B5EF4-FFF2-40B4-BE49-F238E27FC236}">
                <a16:creationId xmlns:a16="http://schemas.microsoft.com/office/drawing/2014/main" id="{9658053B-1D86-65D4-AE1B-24AB044747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99" y="2992497"/>
            <a:ext cx="1767097" cy="12636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06838C-4BAE-0DF3-4801-FE75827BFFCC}"/>
              </a:ext>
            </a:extLst>
          </p:cNvPr>
          <p:cNvSpPr txBox="1"/>
          <p:nvPr/>
        </p:nvSpPr>
        <p:spPr>
          <a:xfrm>
            <a:off x="2686887" y="2862168"/>
            <a:ext cx="68376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0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Las vasijas frecuentemente presentan  </a:t>
            </a:r>
            <a:r>
              <a:rPr lang="es-ES" sz="2000" b="1" i="0" u="none" strike="noStrike" dirty="0">
                <a:solidFill>
                  <a:srgbClr val="FFC000"/>
                </a:solidFill>
                <a:effectLst/>
                <a:latin typeface="Avenir Next LT Pro" panose="020B0504020202020204" pitchFamily="34" charset="0"/>
              </a:rPr>
              <a:t>patrones geométricos</a:t>
            </a:r>
            <a:r>
              <a:rPr lang="es-ES" sz="2000" i="0" u="none" strike="noStrike" dirty="0">
                <a:solidFill>
                  <a:srgbClr val="EBBB46"/>
                </a:solidFill>
                <a:effectLst/>
                <a:latin typeface="Avenir Next LT Pro" panose="020B0504020202020204" pitchFamily="34" charset="0"/>
              </a:rPr>
              <a:t> </a:t>
            </a:r>
            <a:r>
              <a:rPr lang="es-ES" sz="2000" i="0" u="none" strike="noStrike" dirty="0">
                <a:effectLst/>
                <a:latin typeface="Avenir Next LT Pro" panose="020B0504020202020204" pitchFamily="34" charset="0"/>
              </a:rPr>
              <a:t>en su superficie.</a:t>
            </a:r>
            <a:endParaRPr lang="es-CL" sz="2000" dirty="0">
              <a:latin typeface="Avenir Next LT Pro" panose="020B0504020202020204" pitchFamily="34" charset="0"/>
            </a:endParaRPr>
          </a:p>
        </p:txBody>
      </p:sp>
      <p:pic>
        <p:nvPicPr>
          <p:cNvPr id="9" name="Picture 8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66E56A29-176F-B692-B440-1563979576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594" y="3216209"/>
            <a:ext cx="2644541" cy="8347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E218CD-AB49-AEEF-8627-1F7B9321BA5D}"/>
              </a:ext>
            </a:extLst>
          </p:cNvPr>
          <p:cNvSpPr txBox="1"/>
          <p:nvPr/>
        </p:nvSpPr>
        <p:spPr>
          <a:xfrm>
            <a:off x="316027" y="4488723"/>
            <a:ext cx="33973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Ejemplo de cerámica con patrón geométrico en su superficie [LSP+21].</a:t>
            </a:r>
            <a:endParaRPr lang="es-CL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D62FFE0-B732-6E9B-DD46-8391EC08ADDC}"/>
              </a:ext>
            </a:extLst>
          </p:cNvPr>
          <p:cNvSpPr txBox="1"/>
          <p:nvPr/>
        </p:nvSpPr>
        <p:spPr>
          <a:xfrm>
            <a:off x="4330171" y="4488723"/>
            <a:ext cx="31193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Ejemplo de </a:t>
            </a:r>
            <a:r>
              <a:rPr lang="es-ES" sz="1400" b="0" i="1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sketch</a:t>
            </a:r>
            <a:r>
              <a:rPr lang="es-ES" sz="1400" b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 de patrón geométrico</a:t>
            </a:r>
            <a:r>
              <a:rPr lang="es-ES" sz="1400" dirty="0">
                <a:solidFill>
                  <a:srgbClr val="000000"/>
                </a:solidFill>
                <a:latin typeface="Avenir Next LT Pro" panose="020B0504020202020204" pitchFamily="34" charset="0"/>
              </a:rPr>
              <a:t> 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[Kun98].</a:t>
            </a:r>
            <a:endParaRPr lang="es-CL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EF5BDA-F85E-AB78-3C01-F069344019AC}"/>
              </a:ext>
            </a:extLst>
          </p:cNvPr>
          <p:cNvSpPr txBox="1"/>
          <p:nvPr/>
        </p:nvSpPr>
        <p:spPr>
          <a:xfrm>
            <a:off x="8355380" y="4488723"/>
            <a:ext cx="31193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400" dirty="0">
                <a:solidFill>
                  <a:srgbClr val="000000"/>
                </a:solidFill>
                <a:latin typeface="Avenir Next LT Pro" panose="020B0504020202020204" pitchFamily="34" charset="0"/>
              </a:rPr>
              <a:t>Etiquetas relativas al </a:t>
            </a:r>
            <a:r>
              <a:rPr lang="es-ES" sz="1400" i="1" dirty="0">
                <a:solidFill>
                  <a:srgbClr val="000000"/>
                </a:solidFill>
                <a:latin typeface="Avenir Next LT Pro" panose="020B0504020202020204" pitchFamily="34" charset="0"/>
              </a:rPr>
              <a:t>sketch</a:t>
            </a:r>
            <a:r>
              <a:rPr lang="es-ES" sz="1400" dirty="0">
                <a:solidFill>
                  <a:srgbClr val="000000"/>
                </a:solidFill>
                <a:latin typeface="Avenir Next LT Pro" panose="020B0504020202020204" pitchFamily="34" charset="0"/>
              </a:rPr>
              <a:t> anterior, según Norbert </a:t>
            </a:r>
            <a:r>
              <a:rPr lang="es-ES" sz="1400" dirty="0" err="1">
                <a:solidFill>
                  <a:srgbClr val="000000"/>
                </a:solidFill>
                <a:latin typeface="Avenir Next LT Pro" panose="020B0504020202020204" pitchFamily="34" charset="0"/>
              </a:rPr>
              <a:t>Kunisch</a:t>
            </a:r>
            <a:r>
              <a:rPr lang="es-ES" sz="1400" dirty="0">
                <a:solidFill>
                  <a:srgbClr val="000000"/>
                </a:solidFill>
                <a:latin typeface="Avenir Next LT Pro" panose="020B0504020202020204" pitchFamily="34" charset="0"/>
              </a:rPr>
              <a:t> </a:t>
            </a:r>
            <a:r>
              <a:rPr lang="es-ES" sz="14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[Kun98].</a:t>
            </a:r>
            <a:endParaRPr lang="es-CL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29639F-A0D7-7372-8BDC-6BCE3A9C1DF7}"/>
              </a:ext>
            </a:extLst>
          </p:cNvPr>
          <p:cNvSpPr txBox="1"/>
          <p:nvPr/>
        </p:nvSpPr>
        <p:spPr>
          <a:xfrm>
            <a:off x="8478637" y="3255006"/>
            <a:ext cx="311938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Chain</a:t>
            </a:r>
            <a:r>
              <a:rPr lang="es-C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s-C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es-C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lozenges</a:t>
            </a:r>
            <a:r>
              <a:rPr lang="es-C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dotted</a:t>
            </a:r>
            <a:r>
              <a:rPr lang="es-C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latticed</a:t>
            </a:r>
            <a:r>
              <a:rPr lang="es-C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triangles</a:t>
            </a:r>
            <a:r>
              <a:rPr lang="es-C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s-C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field</a:t>
            </a:r>
            <a:r>
              <a:rPr lang="es-C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horizontal panel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D480636-215A-EA57-37F9-91245716B479}"/>
              </a:ext>
            </a:extLst>
          </p:cNvPr>
          <p:cNvCxnSpPr/>
          <p:nvPr/>
        </p:nvCxnSpPr>
        <p:spPr>
          <a:xfrm>
            <a:off x="3335229" y="3586839"/>
            <a:ext cx="756271" cy="0"/>
          </a:xfrm>
          <a:prstGeom prst="straightConnector1">
            <a:avLst/>
          </a:prstGeom>
          <a:ln w="539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C49A440-BED2-C106-B476-AD007486C548}"/>
              </a:ext>
            </a:extLst>
          </p:cNvPr>
          <p:cNvCxnSpPr/>
          <p:nvPr/>
        </p:nvCxnSpPr>
        <p:spPr>
          <a:xfrm>
            <a:off x="7453514" y="3586839"/>
            <a:ext cx="756271" cy="0"/>
          </a:xfrm>
          <a:prstGeom prst="straightConnector1">
            <a:avLst/>
          </a:prstGeom>
          <a:ln w="539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015C003-B466-4F67-D97D-21B53F8E303F}"/>
              </a:ext>
            </a:extLst>
          </p:cNvPr>
          <p:cNvSpPr txBox="1"/>
          <p:nvPr/>
        </p:nvSpPr>
        <p:spPr>
          <a:xfrm>
            <a:off x="2760687" y="5535162"/>
            <a:ext cx="667062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000" b="1" i="0" u="none" strike="noStrike" dirty="0">
                <a:solidFill>
                  <a:srgbClr val="FFC000"/>
                </a:solidFill>
                <a:effectLst/>
                <a:latin typeface="Avenir Next LT Pro" panose="020B0504020202020204" pitchFamily="34" charset="0"/>
              </a:rPr>
              <a:t>Etiquetado de patrones geométricos.</a:t>
            </a:r>
            <a:endParaRPr lang="es-CL" sz="2000" dirty="0"/>
          </a:p>
        </p:txBody>
      </p:sp>
    </p:spTree>
    <p:extLst>
      <p:ext uri="{BB962C8B-B14F-4D97-AF65-F5344CB8AC3E}">
        <p14:creationId xmlns:p14="http://schemas.microsoft.com/office/powerpoint/2010/main" val="89869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2.22222E-6 L -0.00078 -0.225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1127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21" grpId="0"/>
      <p:bldP spid="22" grpId="0"/>
      <p:bldP spid="2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3474F7F-0C26-4792-E046-A77D923C7233}"/>
              </a:ext>
            </a:extLst>
          </p:cNvPr>
          <p:cNvSpPr/>
          <p:nvPr/>
        </p:nvSpPr>
        <p:spPr>
          <a:xfrm>
            <a:off x="228600" y="-58996"/>
            <a:ext cx="4267200" cy="6975987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 rot="16200000">
            <a:off x="-3200400" y="3200400"/>
            <a:ext cx="6858000" cy="4572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17E2AB-9C8C-85DF-1C33-8F8154CAA666}"/>
              </a:ext>
            </a:extLst>
          </p:cNvPr>
          <p:cNvSpPr txBox="1"/>
          <p:nvPr/>
        </p:nvSpPr>
        <p:spPr>
          <a:xfrm>
            <a:off x="5159248" y="720712"/>
            <a:ext cx="6158992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/>
              <a:t>[Kun98] </a:t>
            </a:r>
            <a:r>
              <a:rPr lang="es-CL" dirty="0" err="1"/>
              <a:t>Kunisch</a:t>
            </a:r>
            <a:r>
              <a:rPr lang="es-CL" dirty="0"/>
              <a:t> N. Ornamente </a:t>
            </a:r>
            <a:r>
              <a:rPr lang="es-CL" dirty="0" err="1"/>
              <a:t>Geometrischer</a:t>
            </a:r>
            <a:r>
              <a:rPr lang="es-CL" dirty="0"/>
              <a:t> </a:t>
            </a:r>
            <a:r>
              <a:rPr lang="es-CL" dirty="0" err="1"/>
              <a:t>Vasen</a:t>
            </a:r>
            <a:r>
              <a:rPr lang="es-CL" dirty="0"/>
              <a:t>: </a:t>
            </a:r>
            <a:r>
              <a:rPr lang="es-CL" dirty="0" err="1"/>
              <a:t>Ein</a:t>
            </a:r>
            <a:r>
              <a:rPr lang="es-CL" dirty="0"/>
              <a:t> </a:t>
            </a:r>
            <a:r>
              <a:rPr lang="es-CL" dirty="0" err="1"/>
              <a:t>Kompendium</a:t>
            </a:r>
            <a:r>
              <a:rPr lang="es-CL" dirty="0"/>
              <a:t>, </a:t>
            </a:r>
            <a:r>
              <a:rPr lang="de-DE" dirty="0"/>
              <a:t>Böhlau Verlag, Cologne-Weimar, 1998. </a:t>
            </a:r>
            <a:endParaRPr lang="es-CL" sz="2800" dirty="0"/>
          </a:p>
          <a:p>
            <a:endParaRPr lang="es-CL" dirty="0"/>
          </a:p>
          <a:p>
            <a:r>
              <a:rPr lang="es-CL" dirty="0"/>
              <a:t>[LSP+21] </a:t>
            </a:r>
            <a:r>
              <a:rPr lang="es-CL" dirty="0" err="1"/>
              <a:t>Lengauer</a:t>
            </a:r>
            <a:r>
              <a:rPr lang="es-CL" dirty="0"/>
              <a:t> S., </a:t>
            </a:r>
            <a:r>
              <a:rPr lang="es-CL" dirty="0" err="1"/>
              <a:t>Sipirán</a:t>
            </a:r>
            <a:r>
              <a:rPr lang="es-CL" dirty="0"/>
              <a:t> I., </a:t>
            </a:r>
            <a:r>
              <a:rPr lang="es-CL" dirty="0" err="1"/>
              <a:t>Preiner</a:t>
            </a:r>
            <a:r>
              <a:rPr lang="es-CL" dirty="0"/>
              <a:t> R., </a:t>
            </a:r>
            <a:r>
              <a:rPr lang="es-CL" dirty="0" err="1"/>
              <a:t>Schreck</a:t>
            </a:r>
            <a:r>
              <a:rPr lang="es-CL" dirty="0"/>
              <a:t> T., Bustos B. A </a:t>
            </a:r>
            <a:r>
              <a:rPr lang="es-CL" dirty="0" err="1"/>
              <a:t>benchmark</a:t>
            </a:r>
            <a:r>
              <a:rPr lang="es-CL" dirty="0"/>
              <a:t> </a:t>
            </a:r>
            <a:r>
              <a:rPr lang="es-CL" dirty="0" err="1"/>
              <a:t>dataset</a:t>
            </a:r>
            <a:r>
              <a:rPr lang="es-CL" dirty="0"/>
              <a:t> </a:t>
            </a:r>
            <a:r>
              <a:rPr lang="es-CL" dirty="0" err="1"/>
              <a:t>for</a:t>
            </a:r>
            <a:r>
              <a:rPr lang="es-CL" dirty="0"/>
              <a:t> repetitive </a:t>
            </a:r>
            <a:r>
              <a:rPr lang="es-CL" dirty="0" err="1"/>
              <a:t>pattern</a:t>
            </a:r>
            <a:r>
              <a:rPr lang="es-CL" dirty="0"/>
              <a:t> </a:t>
            </a:r>
            <a:r>
              <a:rPr lang="es-CL" dirty="0" err="1"/>
              <a:t>recognition</a:t>
            </a:r>
            <a:r>
              <a:rPr lang="es-CL" dirty="0"/>
              <a:t> </a:t>
            </a:r>
            <a:r>
              <a:rPr lang="es-CL" dirty="0" err="1"/>
              <a:t>on</a:t>
            </a:r>
            <a:r>
              <a:rPr lang="es-CL" dirty="0"/>
              <a:t> </a:t>
            </a:r>
            <a:r>
              <a:rPr lang="es-CL" dirty="0" err="1"/>
              <a:t>textured</a:t>
            </a:r>
            <a:r>
              <a:rPr lang="es-CL" dirty="0"/>
              <a:t> 3D </a:t>
            </a:r>
            <a:r>
              <a:rPr lang="es-CL" dirty="0" err="1"/>
              <a:t>surfaces</a:t>
            </a:r>
            <a:r>
              <a:rPr lang="es-CL" dirty="0"/>
              <a:t>. </a:t>
            </a:r>
            <a:r>
              <a:rPr lang="es-CL" dirty="0" err="1"/>
              <a:t>Computer</a:t>
            </a:r>
            <a:r>
              <a:rPr lang="es-CL" dirty="0"/>
              <a:t> </a:t>
            </a:r>
            <a:r>
              <a:rPr lang="es-CL" dirty="0" err="1"/>
              <a:t>Graphics</a:t>
            </a:r>
            <a:r>
              <a:rPr lang="es-CL" dirty="0"/>
              <a:t> </a:t>
            </a:r>
            <a:r>
              <a:rPr lang="es-CL" dirty="0" err="1"/>
              <a:t>Forum</a:t>
            </a:r>
            <a:r>
              <a:rPr lang="es-CL" dirty="0"/>
              <a:t> 40(5):1-8. Wiley &amp; </a:t>
            </a:r>
            <a:r>
              <a:rPr lang="es-CL" dirty="0" err="1"/>
              <a:t>Sons</a:t>
            </a:r>
            <a:r>
              <a:rPr lang="es-CL" dirty="0"/>
              <a:t> Ltd., 2021.</a:t>
            </a:r>
          </a:p>
          <a:p>
            <a:endParaRPr lang="es-CL" dirty="0"/>
          </a:p>
          <a:p>
            <a:r>
              <a:rPr lang="es-ES" sz="1800" b="0" i="0" u="none" strike="noStrike" dirty="0">
                <a:solidFill>
                  <a:srgbClr val="000000"/>
                </a:solidFill>
                <a:effectLst/>
              </a:rPr>
              <a:t>[SLL+21] </a:t>
            </a:r>
            <a:r>
              <a:rPr lang="es-ES" sz="1800" b="0" i="0" u="none" strike="noStrike" dirty="0" err="1">
                <a:solidFill>
                  <a:srgbClr val="000000"/>
                </a:solidFill>
                <a:effectLst/>
              </a:rPr>
              <a:t>Sipirán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</a:rPr>
              <a:t> I., Lazo P., López C., </a:t>
            </a:r>
            <a:r>
              <a:rPr lang="es-ES" sz="1800" b="0" i="0" u="none" strike="noStrike" dirty="0" err="1">
                <a:solidFill>
                  <a:srgbClr val="000000"/>
                </a:solidFill>
                <a:effectLst/>
              </a:rPr>
              <a:t>Jimenez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</a:rPr>
              <a:t> M., </a:t>
            </a:r>
            <a:r>
              <a:rPr lang="es-ES" sz="1800" b="0" i="0" u="none" strike="noStrike" dirty="0" err="1">
                <a:solidFill>
                  <a:srgbClr val="000000"/>
                </a:solidFill>
                <a:effectLst/>
              </a:rPr>
              <a:t>Bagewadi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</a:rPr>
              <a:t> N., Bustos B. et al.  SHREC 2021: </a:t>
            </a:r>
            <a:r>
              <a:rPr lang="es-ES" sz="1800" b="0" i="0" u="none" strike="noStrike" dirty="0" err="1">
                <a:solidFill>
                  <a:srgbClr val="000000"/>
                </a:solidFill>
                <a:effectLst/>
              </a:rPr>
              <a:t>Retrieval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1800" b="0" i="0" u="none" strike="noStrike" dirty="0" err="1">
                <a:solidFill>
                  <a:srgbClr val="000000"/>
                </a:solidFill>
                <a:effectLst/>
              </a:rPr>
              <a:t>of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</a:rPr>
              <a:t> cultural </a:t>
            </a:r>
            <a:r>
              <a:rPr lang="es-ES" sz="1800" b="0" i="0" u="none" strike="noStrike" dirty="0" err="1">
                <a:solidFill>
                  <a:srgbClr val="000000"/>
                </a:solidFill>
                <a:effectLst/>
              </a:rPr>
              <a:t>heritage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s-ES" sz="1800" b="0" i="0" u="none" strike="noStrike" dirty="0" err="1">
                <a:solidFill>
                  <a:srgbClr val="000000"/>
                </a:solidFill>
                <a:effectLst/>
              </a:rPr>
              <a:t>objects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</a:rPr>
              <a:t>. </a:t>
            </a:r>
            <a:r>
              <a:rPr lang="es-ES" sz="1800" b="0" i="0" u="none" strike="noStrike" dirty="0" err="1">
                <a:solidFill>
                  <a:srgbClr val="000000"/>
                </a:solidFill>
                <a:effectLst/>
              </a:rPr>
              <a:t>Computers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</a:rPr>
              <a:t> &amp; </a:t>
            </a:r>
            <a:r>
              <a:rPr lang="es-ES" sz="1800" b="0" i="0" u="none" strike="noStrike" dirty="0" err="1">
                <a:solidFill>
                  <a:srgbClr val="000000"/>
                </a:solidFill>
                <a:effectLst/>
              </a:rPr>
              <a:t>Graphics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</a:rPr>
              <a:t> 100:1-20. Elsevier, 2021.</a:t>
            </a:r>
            <a:endParaRPr lang="es-ES" sz="1800" b="0" i="0" u="none" strike="noStrike" dirty="0">
              <a:solidFill>
                <a:srgbClr val="000000"/>
              </a:solidFill>
              <a:effectLst/>
              <a:latin typeface="Avenir Next LT Pro" panose="020B0504020202020204" pitchFamily="34" charset="0"/>
            </a:endParaRPr>
          </a:p>
          <a:p>
            <a:endParaRPr lang="es-ES" dirty="0">
              <a:solidFill>
                <a:srgbClr val="000000"/>
              </a:solidFill>
            </a:endParaRPr>
          </a:p>
          <a:p>
            <a:r>
              <a:rPr lang="es-ES" sz="1800" b="0" i="0" u="none" strike="noStrike" dirty="0">
                <a:solidFill>
                  <a:srgbClr val="000000"/>
                </a:solidFill>
                <a:effectLst/>
              </a:rPr>
              <a:t>[CAA22] Seminario y Workshop “Colaboración entre Computación, Arqueología y Antropología”. Pontificia Universidad Católica de Chile, 2022.</a:t>
            </a:r>
          </a:p>
          <a:p>
            <a:endParaRPr lang="es-ES" dirty="0">
              <a:solidFill>
                <a:srgbClr val="000000"/>
              </a:solidFill>
            </a:endParaRPr>
          </a:p>
          <a:p>
            <a:r>
              <a:rPr lang="es-ES" sz="1800" b="0" i="0" u="none" strike="noStrike" dirty="0">
                <a:solidFill>
                  <a:srgbClr val="000000"/>
                </a:solidFill>
                <a:effectLst/>
              </a:rPr>
              <a:t>[PGG13] </a:t>
            </a:r>
            <a:r>
              <a:rPr lang="es-CL" dirty="0"/>
              <a:t>Paula </a:t>
            </a:r>
            <a:r>
              <a:rPr lang="es-CL" dirty="0" err="1"/>
              <a:t>Gonzalez</a:t>
            </a:r>
            <a:r>
              <a:rPr lang="es-CL" dirty="0"/>
              <a:t>. Arte y Cultura Diaguita Chilena: Simetría, simbolismo e identidad. Ucayali Editores, Santiago, Chile, 2013.</a:t>
            </a:r>
            <a:endParaRPr lang="es-ES" sz="18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8AE987-9D76-DB07-A9C9-365C327C9CDA}"/>
              </a:ext>
            </a:extLst>
          </p:cNvPr>
          <p:cNvSpPr txBox="1"/>
          <p:nvPr/>
        </p:nvSpPr>
        <p:spPr>
          <a:xfrm>
            <a:off x="685801" y="3105833"/>
            <a:ext cx="45516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360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REFERENCIAS</a:t>
            </a:r>
            <a:endParaRPr lang="es-CL" sz="11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B093A9-F11B-E75F-F146-194863AFC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9506" y="6492875"/>
            <a:ext cx="982494" cy="365125"/>
          </a:xfrm>
        </p:spPr>
        <p:txBody>
          <a:bodyPr/>
          <a:lstStyle/>
          <a:p>
            <a:fld id="{940E5692-7E19-4264-9402-ABE23259D7A1}" type="slidenum">
              <a:rPr lang="es-CL" smtClean="0"/>
              <a:t>40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3582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77F3566C-E70A-7B47-0F28-3C64FEC36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7905" y="52252"/>
            <a:ext cx="2523695" cy="652679"/>
          </a:xfrm>
          <a:prstGeom prst="rect">
            <a:avLst/>
          </a:prstGeom>
        </p:spPr>
      </p:pic>
      <p:pic>
        <p:nvPicPr>
          <p:cNvPr id="1028" name="Picture 4" descr="Logo Cuadrado | Sitio Web DCC">
            <a:extLst>
              <a:ext uri="{FF2B5EF4-FFF2-40B4-BE49-F238E27FC236}">
                <a16:creationId xmlns:a16="http://schemas.microsoft.com/office/drawing/2014/main" id="{672C9E62-3844-C1D1-AF52-088A61B94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836" y="0"/>
            <a:ext cx="1519259" cy="790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C4937D1-AB9C-085A-F4A5-78857F5B4825}"/>
              </a:ext>
            </a:extLst>
          </p:cNvPr>
          <p:cNvSpPr txBox="1"/>
          <p:nvPr/>
        </p:nvSpPr>
        <p:spPr>
          <a:xfrm>
            <a:off x="2331720" y="1292083"/>
            <a:ext cx="75285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30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APRENDIZAJE MULTIETIQUETA DE PATRONES GEOMÉTRICOS EN OBJETOS DE HERENCIA CULTURAL</a:t>
            </a:r>
            <a:endParaRPr lang="es-CL" sz="3000" dirty="0">
              <a:latin typeface="Avenir Next LT Pro" panose="020B0504020202020204" pitchFamily="34" charset="0"/>
              <a:ea typeface="UD Digi Kyokasho NP-R" panose="020B0400000000000000" pitchFamily="18" charset="-128"/>
              <a:cs typeface="Nirmala Text" panose="020B05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5DC59BD-0FD3-9FBF-836A-F4969235A2C6}"/>
              </a:ext>
            </a:extLst>
          </p:cNvPr>
          <p:cNvSpPr/>
          <p:nvPr/>
        </p:nvSpPr>
        <p:spPr>
          <a:xfrm>
            <a:off x="2641600" y="2769411"/>
            <a:ext cx="6918960" cy="1143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3DC69A-77A9-71BE-A8A0-CDC13219C73F}"/>
              </a:ext>
            </a:extLst>
          </p:cNvPr>
          <p:cNvSpPr txBox="1"/>
          <p:nvPr/>
        </p:nvSpPr>
        <p:spPr>
          <a:xfrm>
            <a:off x="2188839" y="2905780"/>
            <a:ext cx="78143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4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Defensa de Tesis para optar al grado de Magíster en Ciencia </a:t>
            </a:r>
            <a:r>
              <a:rPr lang="es-CL" sz="1400" dirty="0">
                <a:solidFill>
                  <a:srgbClr val="000000"/>
                </a:solidFill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d</a:t>
            </a:r>
            <a:r>
              <a:rPr lang="es-CL" sz="14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e Datos</a:t>
            </a:r>
          </a:p>
          <a:p>
            <a:pPr algn="ctr"/>
            <a:r>
              <a:rPr lang="es-CL" sz="1400" dirty="0">
                <a:solidFill>
                  <a:srgbClr val="000000"/>
                </a:solidFill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Defensa de Memoria para optar al título de Ingeniero Civil en Computación</a:t>
            </a:r>
            <a:endParaRPr lang="es-CL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2D5152-E726-6E3D-E3FD-5709CFC5AC2A}"/>
              </a:ext>
            </a:extLst>
          </p:cNvPr>
          <p:cNvSpPr txBox="1"/>
          <p:nvPr/>
        </p:nvSpPr>
        <p:spPr>
          <a:xfrm>
            <a:off x="2514600" y="3753290"/>
            <a:ext cx="71628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Estudiante:</a:t>
            </a:r>
          </a:p>
          <a:p>
            <a:pPr algn="ctr"/>
            <a:r>
              <a:rPr lang="es-ES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Matías Vergara Silva </a:t>
            </a:r>
          </a:p>
          <a:p>
            <a:pPr algn="ctr"/>
            <a:endParaRPr lang="es-ES" dirty="0">
              <a:solidFill>
                <a:srgbClr val="000000"/>
              </a:solidFill>
              <a:latin typeface="Avenir Next LT Pro" panose="020B0504020202020204" pitchFamily="34" charset="0"/>
            </a:endParaRPr>
          </a:p>
          <a:p>
            <a:pPr algn="ctr"/>
            <a:r>
              <a:rPr lang="es-ES" b="1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Comisión:</a:t>
            </a:r>
          </a:p>
          <a:p>
            <a:pPr algn="ctr"/>
            <a:r>
              <a:rPr lang="es-ES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Benjamín Bustos – DCC Universidad de Chile</a:t>
            </a:r>
            <a:endParaRPr lang="es-ES" dirty="0">
              <a:solidFill>
                <a:srgbClr val="000000"/>
              </a:solidFill>
              <a:effectLst/>
              <a:latin typeface="Avenir Next LT Pro" panose="020B0504020202020204" pitchFamily="34" charset="0"/>
            </a:endParaRPr>
          </a:p>
          <a:p>
            <a:pPr algn="ctr"/>
            <a:r>
              <a:rPr lang="es-ES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Iván </a:t>
            </a:r>
            <a:r>
              <a:rPr lang="es-ES" i="0" u="none" strike="noStrike" dirty="0" err="1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Sipirán</a:t>
            </a:r>
            <a:r>
              <a:rPr lang="es-ES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 - DCC Universidad de Chile</a:t>
            </a:r>
          </a:p>
          <a:p>
            <a:pPr algn="ctr"/>
            <a:r>
              <a:rPr lang="es-ES" dirty="0">
                <a:solidFill>
                  <a:srgbClr val="000000"/>
                </a:solidFill>
                <a:latin typeface="Avenir Next LT Pro" panose="020B0504020202020204" pitchFamily="34" charset="0"/>
              </a:rPr>
              <a:t>Marcelo Mendoza – DCC Pontificia Universidad Católica de Chile</a:t>
            </a:r>
            <a:endParaRPr lang="es-ES" dirty="0">
              <a:solidFill>
                <a:srgbClr val="000000"/>
              </a:solidFill>
              <a:effectLst/>
              <a:latin typeface="Avenir Next LT Pro" panose="020B05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8AD235-D973-E44D-B3D0-6E61C84EDCE3}"/>
              </a:ext>
            </a:extLst>
          </p:cNvPr>
          <p:cNvSpPr txBox="1"/>
          <p:nvPr/>
        </p:nvSpPr>
        <p:spPr>
          <a:xfrm>
            <a:off x="3053891" y="6133449"/>
            <a:ext cx="60943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rgbClr val="000000"/>
                </a:solidFill>
                <a:latin typeface="Avenir Next LT Pro" panose="020B0504020202020204" pitchFamily="34" charset="0"/>
              </a:rPr>
              <a:t>Santiago, Chile - 2022</a:t>
            </a:r>
            <a:r>
              <a:rPr lang="es-ES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017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411794-D8A4-ACF6-D8A1-D4000E468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E5692-7E19-4264-9402-ABE23259D7A1}" type="slidenum">
              <a:rPr lang="es-CL" smtClean="0"/>
              <a:t>42</a:t>
            </a:fld>
            <a:endParaRPr lang="es-C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14BC0C-E679-BFC8-3EEC-A3B326FB1C8D}"/>
              </a:ext>
            </a:extLst>
          </p:cNvPr>
          <p:cNvSpPr/>
          <p:nvPr/>
        </p:nvSpPr>
        <p:spPr>
          <a:xfrm>
            <a:off x="0" y="-38910"/>
            <a:ext cx="12211454" cy="631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8D60B-2CCC-7554-E82C-6EEC51BCD98F}"/>
              </a:ext>
            </a:extLst>
          </p:cNvPr>
          <p:cNvSpPr txBox="1"/>
          <p:nvPr/>
        </p:nvSpPr>
        <p:spPr>
          <a:xfrm>
            <a:off x="107004" y="120562"/>
            <a:ext cx="46324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PREGUNTAS GUÍA</a:t>
            </a:r>
            <a:endParaRPr lang="es-CL" sz="2800" dirty="0">
              <a:solidFill>
                <a:schemeClr val="accent1">
                  <a:lumMod val="50000"/>
                </a:schemeClr>
              </a:solidFill>
              <a:latin typeface="Avenir Next LT Pro" panose="020B0504020202020204" pitchFamily="34" charset="0"/>
              <a:ea typeface="UD Digi Kyokasho NP-R" panose="020B0400000000000000" pitchFamily="18" charset="-128"/>
              <a:cs typeface="Nirmala Text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C91968-2E84-D274-008E-7E53A84DCDE1}"/>
              </a:ext>
            </a:extLst>
          </p:cNvPr>
          <p:cNvSpPr/>
          <p:nvPr/>
        </p:nvSpPr>
        <p:spPr>
          <a:xfrm>
            <a:off x="0" y="6553435"/>
            <a:ext cx="12192000" cy="309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C539D551-3A82-2AE9-56DF-50080AB39E87}"/>
              </a:ext>
            </a:extLst>
          </p:cNvPr>
          <p:cNvSpPr txBox="1">
            <a:spLocks/>
          </p:cNvSpPr>
          <p:nvPr/>
        </p:nvSpPr>
        <p:spPr>
          <a:xfrm>
            <a:off x="-19455" y="6553435"/>
            <a:ext cx="670965" cy="309109"/>
          </a:xfrm>
          <a:prstGeom prst="rect">
            <a:avLst/>
          </a:prstGeom>
        </p:spPr>
        <p:txBody>
          <a:bodyPr anchor="ctr"/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Avenir Next LT Pro" panose="020B05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A1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B0B86AF-6C5C-E88A-DE28-12D0DA65F050}"/>
              </a:ext>
            </a:extLst>
          </p:cNvPr>
          <p:cNvSpPr/>
          <p:nvPr/>
        </p:nvSpPr>
        <p:spPr>
          <a:xfrm>
            <a:off x="11352486" y="6625874"/>
            <a:ext cx="699021" cy="146402"/>
          </a:xfrm>
          <a:prstGeom prst="roundRect">
            <a:avLst/>
          </a:prstGeom>
          <a:solidFill>
            <a:schemeClr val="lt1">
              <a:alpha val="8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Anexos</a:t>
            </a:r>
            <a:endParaRPr lang="es-CL" sz="1050" dirty="0">
              <a:solidFill>
                <a:schemeClr val="accent1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E0F686-A7CF-078D-34C4-4130706F24D4}"/>
              </a:ext>
            </a:extLst>
          </p:cNvPr>
          <p:cNvSpPr txBox="1"/>
          <p:nvPr/>
        </p:nvSpPr>
        <p:spPr>
          <a:xfrm>
            <a:off x="651510" y="861885"/>
            <a:ext cx="103739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PG1. </a:t>
            </a:r>
            <a:r>
              <a:rPr lang="es-CL" dirty="0">
                <a:latin typeface="Avenir Next LT Pro" panose="020B0504020202020204" pitchFamily="34" charset="0"/>
              </a:rPr>
              <a:t>¿</a:t>
            </a:r>
            <a:r>
              <a:rPr lang="es-ES" dirty="0">
                <a:latin typeface="Avenir Next LT Pro" panose="020B0504020202020204" pitchFamily="34" charset="0"/>
              </a:rPr>
              <a:t>Es posible formular una herramienta de apoyo al etiquetado mediante aprendizaje </a:t>
            </a:r>
            <a:r>
              <a:rPr lang="es-ES" dirty="0" err="1">
                <a:latin typeface="Avenir Next LT Pro" panose="020B0504020202020204" pitchFamily="34" charset="0"/>
              </a:rPr>
              <a:t>multietiqueta</a:t>
            </a:r>
            <a:r>
              <a:rPr lang="es-ES" dirty="0">
                <a:latin typeface="Avenir Next LT Pro" panose="020B0504020202020204" pitchFamily="34" charset="0"/>
              </a:rPr>
              <a:t>, entendiendo por apoyo </a:t>
            </a:r>
            <a:r>
              <a:rPr lang="es-ES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el reducir la carga efectiva de trabajo </a:t>
            </a:r>
            <a:r>
              <a:rPr lang="es-ES" dirty="0">
                <a:latin typeface="Avenir Next LT Pro" panose="020B0504020202020204" pitchFamily="34" charset="0"/>
              </a:rPr>
              <a:t>de los etiquetadores al replicar parte de su labor? </a:t>
            </a:r>
            <a:endParaRPr lang="es-CL" dirty="0">
              <a:latin typeface="Avenir Next LT Pro" panose="020B05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96CC0F-67E9-CFB7-2D63-1895127C6E10}"/>
              </a:ext>
            </a:extLst>
          </p:cNvPr>
          <p:cNvSpPr txBox="1"/>
          <p:nvPr/>
        </p:nvSpPr>
        <p:spPr>
          <a:xfrm>
            <a:off x="651510" y="2209784"/>
            <a:ext cx="107554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PG2. </a:t>
            </a:r>
            <a:r>
              <a:rPr lang="es-CL" dirty="0">
                <a:latin typeface="Avenir Next LT Pro" panose="020B0504020202020204" pitchFamily="34" charset="0"/>
              </a:rPr>
              <a:t>¿</a:t>
            </a:r>
            <a:r>
              <a:rPr lang="es-ES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Con cuántas etiquetas</a:t>
            </a:r>
            <a:r>
              <a:rPr lang="es-ES" dirty="0">
                <a:latin typeface="Avenir Next LT Pro" panose="020B0504020202020204" pitchFamily="34" charset="0"/>
              </a:rPr>
              <a:t> sería capaz de trabajar la herramienta de apoyo? </a:t>
            </a:r>
            <a:r>
              <a:rPr lang="es-ES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Cuántos ejemplos</a:t>
            </a:r>
            <a:r>
              <a:rPr lang="es-ES" dirty="0">
                <a:latin typeface="Avenir Next LT Pro" panose="020B0504020202020204" pitchFamily="34" charset="0"/>
              </a:rPr>
              <a:t> de cada etiqueta se requerirían para que el sistema fuese capaz de aprenderlas? </a:t>
            </a:r>
            <a:endParaRPr lang="es-CL" dirty="0">
              <a:latin typeface="Avenir Next LT Pro" panose="020B05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D4C471-A554-E60D-17E9-4169A0255642}"/>
              </a:ext>
            </a:extLst>
          </p:cNvPr>
          <p:cNvSpPr txBox="1"/>
          <p:nvPr/>
        </p:nvSpPr>
        <p:spPr>
          <a:xfrm>
            <a:off x="651510" y="3249907"/>
            <a:ext cx="109528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PG3. </a:t>
            </a:r>
            <a:r>
              <a:rPr lang="es-CL" dirty="0">
                <a:latin typeface="Avenir Next LT Pro" panose="020B0504020202020204" pitchFamily="34" charset="0"/>
              </a:rPr>
              <a:t>¿</a:t>
            </a:r>
            <a:r>
              <a:rPr lang="es-ES" dirty="0">
                <a:latin typeface="Avenir Next LT Pro" panose="020B0504020202020204" pitchFamily="34" charset="0"/>
              </a:rPr>
              <a:t>Podrían obtenerse mejores resultados si se contase con </a:t>
            </a:r>
            <a:r>
              <a:rPr lang="es-ES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más datos? </a:t>
            </a:r>
            <a:r>
              <a:rPr lang="es-ES" dirty="0">
                <a:latin typeface="Avenir Next LT Pro" panose="020B0504020202020204" pitchFamily="34" charset="0"/>
              </a:rPr>
              <a:t>Y con </a:t>
            </a:r>
            <a:r>
              <a:rPr lang="es-ES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datos sintéticos</a:t>
            </a:r>
            <a:r>
              <a:rPr lang="es-ES" dirty="0">
                <a:latin typeface="Avenir Next LT Pro" panose="020B0504020202020204" pitchFamily="34" charset="0"/>
              </a:rPr>
              <a:t>? Qué técnicas usar para generar datos sintéticos?</a:t>
            </a:r>
            <a:endParaRPr lang="es-CL" dirty="0">
              <a:latin typeface="Avenir Next LT Pro" panose="020B05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32134E-3631-37F0-A180-DC9D86900A2E}"/>
              </a:ext>
            </a:extLst>
          </p:cNvPr>
          <p:cNvSpPr txBox="1"/>
          <p:nvPr/>
        </p:nvSpPr>
        <p:spPr>
          <a:xfrm>
            <a:off x="651510" y="4290030"/>
            <a:ext cx="109528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PG4. </a:t>
            </a:r>
            <a:r>
              <a:rPr lang="es-CL" dirty="0">
                <a:latin typeface="Avenir Next LT Pro" panose="020B0504020202020204" pitchFamily="34" charset="0"/>
              </a:rPr>
              <a:t>¿</a:t>
            </a:r>
            <a:r>
              <a:rPr lang="es-ES" dirty="0">
                <a:latin typeface="Avenir Next LT Pro" panose="020B0504020202020204" pitchFamily="34" charset="0"/>
              </a:rPr>
              <a:t>Qué técnicas podrían utilizar se para lidiar con el </a:t>
            </a:r>
            <a:r>
              <a:rPr lang="es-ES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desbalance de casos </a:t>
            </a:r>
            <a:r>
              <a:rPr lang="es-ES" dirty="0">
                <a:latin typeface="Avenir Next LT Pro" panose="020B0504020202020204" pitchFamily="34" charset="0"/>
              </a:rPr>
              <a:t>negativos y positivos (relacionado con el LD)? ¿Cómo influye su aplicación en los resultados?</a:t>
            </a:r>
            <a:endParaRPr lang="es-CL" dirty="0">
              <a:latin typeface="Avenir Next LT Pro" panose="020B05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460BA3-7C1C-024F-00D7-80E5AA83B606}"/>
              </a:ext>
            </a:extLst>
          </p:cNvPr>
          <p:cNvSpPr txBox="1"/>
          <p:nvPr/>
        </p:nvSpPr>
        <p:spPr>
          <a:xfrm>
            <a:off x="651510" y="5326676"/>
            <a:ext cx="1070097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PG5. </a:t>
            </a:r>
            <a:r>
              <a:rPr lang="es-CL" dirty="0">
                <a:latin typeface="Avenir Next LT Pro" panose="020B0504020202020204" pitchFamily="34" charset="0"/>
              </a:rPr>
              <a:t>¿</a:t>
            </a:r>
            <a:r>
              <a:rPr lang="es-ES" dirty="0">
                <a:latin typeface="Avenir Next LT Pro" panose="020B0504020202020204" pitchFamily="34" charset="0"/>
              </a:rPr>
              <a:t>Con qué </a:t>
            </a:r>
            <a:r>
              <a:rPr lang="es-ES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nivel de confianza </a:t>
            </a:r>
            <a:r>
              <a:rPr lang="es-ES" dirty="0">
                <a:latin typeface="Avenir Next LT Pro" panose="020B0504020202020204" pitchFamily="34" charset="0"/>
              </a:rPr>
              <a:t>podría el usuario final interpretar las sugerencias del sistema de apoyo final? Podría un etiquetador </a:t>
            </a:r>
            <a:r>
              <a:rPr lang="es-ES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delegar responsabilidades</a:t>
            </a:r>
            <a:r>
              <a:rPr lang="es-ES" dirty="0">
                <a:latin typeface="Avenir Next LT Pro" panose="020B0504020202020204" pitchFamily="34" charset="0"/>
              </a:rPr>
              <a:t> en el sistema sin hacer una revisión de las sugerencias? </a:t>
            </a:r>
            <a:endParaRPr lang="es-CL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25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411794-D8A4-ACF6-D8A1-D4000E468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E5692-7E19-4264-9402-ABE23259D7A1}" type="slidenum">
              <a:rPr lang="es-CL" smtClean="0"/>
              <a:t>43</a:t>
            </a:fld>
            <a:endParaRPr lang="es-C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14BC0C-E679-BFC8-3EEC-A3B326FB1C8D}"/>
              </a:ext>
            </a:extLst>
          </p:cNvPr>
          <p:cNvSpPr/>
          <p:nvPr/>
        </p:nvSpPr>
        <p:spPr>
          <a:xfrm>
            <a:off x="0" y="-38910"/>
            <a:ext cx="12211454" cy="631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8D60B-2CCC-7554-E82C-6EEC51BCD98F}"/>
              </a:ext>
            </a:extLst>
          </p:cNvPr>
          <p:cNvSpPr txBox="1"/>
          <p:nvPr/>
        </p:nvSpPr>
        <p:spPr>
          <a:xfrm>
            <a:off x="107004" y="120562"/>
            <a:ext cx="46324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P</a:t>
            </a:r>
            <a:r>
              <a:rPr lang="es-CL" sz="280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ROCESAMIENTO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C91968-2E84-D274-008E-7E53A84DCDE1}"/>
              </a:ext>
            </a:extLst>
          </p:cNvPr>
          <p:cNvSpPr/>
          <p:nvPr/>
        </p:nvSpPr>
        <p:spPr>
          <a:xfrm>
            <a:off x="0" y="6553435"/>
            <a:ext cx="12192000" cy="309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C539D551-3A82-2AE9-56DF-50080AB39E87}"/>
              </a:ext>
            </a:extLst>
          </p:cNvPr>
          <p:cNvSpPr txBox="1">
            <a:spLocks/>
          </p:cNvSpPr>
          <p:nvPr/>
        </p:nvSpPr>
        <p:spPr>
          <a:xfrm>
            <a:off x="-19455" y="6553435"/>
            <a:ext cx="670965" cy="309109"/>
          </a:xfrm>
          <a:prstGeom prst="rect">
            <a:avLst/>
          </a:prstGeom>
        </p:spPr>
        <p:txBody>
          <a:bodyPr anchor="ctr"/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Avenir Next LT Pro" panose="020B05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A1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B0B86AF-6C5C-E88A-DE28-12D0DA65F050}"/>
              </a:ext>
            </a:extLst>
          </p:cNvPr>
          <p:cNvSpPr/>
          <p:nvPr/>
        </p:nvSpPr>
        <p:spPr>
          <a:xfrm>
            <a:off x="11352486" y="6625874"/>
            <a:ext cx="699021" cy="146402"/>
          </a:xfrm>
          <a:prstGeom prst="roundRect">
            <a:avLst/>
          </a:prstGeom>
          <a:solidFill>
            <a:schemeClr val="lt1">
              <a:alpha val="8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Anexos</a:t>
            </a:r>
            <a:endParaRPr lang="es-CL" sz="1050" dirty="0">
              <a:solidFill>
                <a:schemeClr val="accent1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5E7990-2006-D032-9345-D4BDB2B94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41" y="1140740"/>
            <a:ext cx="8376518" cy="457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392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411794-D8A4-ACF6-D8A1-D4000E468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E5692-7E19-4264-9402-ABE23259D7A1}" type="slidenum">
              <a:rPr lang="es-CL" smtClean="0"/>
              <a:t>44</a:t>
            </a:fld>
            <a:endParaRPr lang="es-C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14BC0C-E679-BFC8-3EEC-A3B326FB1C8D}"/>
              </a:ext>
            </a:extLst>
          </p:cNvPr>
          <p:cNvSpPr/>
          <p:nvPr/>
        </p:nvSpPr>
        <p:spPr>
          <a:xfrm>
            <a:off x="0" y="-38910"/>
            <a:ext cx="12211454" cy="631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8D60B-2CCC-7554-E82C-6EEC51BCD98F}"/>
              </a:ext>
            </a:extLst>
          </p:cNvPr>
          <p:cNvSpPr txBox="1"/>
          <p:nvPr/>
        </p:nvSpPr>
        <p:spPr>
          <a:xfrm>
            <a:off x="107004" y="120562"/>
            <a:ext cx="46324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DATA AUGMENTATION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C91968-2E84-D274-008E-7E53A84DCDE1}"/>
              </a:ext>
            </a:extLst>
          </p:cNvPr>
          <p:cNvSpPr/>
          <p:nvPr/>
        </p:nvSpPr>
        <p:spPr>
          <a:xfrm>
            <a:off x="0" y="6553435"/>
            <a:ext cx="12192000" cy="309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C539D551-3A82-2AE9-56DF-50080AB39E87}"/>
              </a:ext>
            </a:extLst>
          </p:cNvPr>
          <p:cNvSpPr txBox="1">
            <a:spLocks/>
          </p:cNvSpPr>
          <p:nvPr/>
        </p:nvSpPr>
        <p:spPr>
          <a:xfrm>
            <a:off x="-19455" y="6553435"/>
            <a:ext cx="670965" cy="309109"/>
          </a:xfrm>
          <a:prstGeom prst="rect">
            <a:avLst/>
          </a:prstGeom>
        </p:spPr>
        <p:txBody>
          <a:bodyPr anchor="ctr"/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Avenir Next LT Pro" panose="020B05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A2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B0B86AF-6C5C-E88A-DE28-12D0DA65F050}"/>
              </a:ext>
            </a:extLst>
          </p:cNvPr>
          <p:cNvSpPr/>
          <p:nvPr/>
        </p:nvSpPr>
        <p:spPr>
          <a:xfrm>
            <a:off x="11352486" y="6625874"/>
            <a:ext cx="699021" cy="146402"/>
          </a:xfrm>
          <a:prstGeom prst="roundRect">
            <a:avLst/>
          </a:prstGeom>
          <a:solidFill>
            <a:schemeClr val="lt1">
              <a:alpha val="8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Anexos</a:t>
            </a:r>
            <a:endParaRPr lang="es-CL" sz="1050" dirty="0">
              <a:solidFill>
                <a:schemeClr val="accent1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DD61B4-F5C6-6823-B8A8-9D24F48F554E}"/>
              </a:ext>
            </a:extLst>
          </p:cNvPr>
          <p:cNvSpPr txBox="1"/>
          <p:nvPr/>
        </p:nvSpPr>
        <p:spPr>
          <a:xfrm>
            <a:off x="878682" y="1119952"/>
            <a:ext cx="100601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400" dirty="0">
                <a:latin typeface="Avenir Next LT Pro" panose="020B0504020202020204" pitchFamily="34" charset="0"/>
              </a:rPr>
              <a:t>Necesidad de contar con </a:t>
            </a:r>
            <a:r>
              <a:rPr lang="es-CL" sz="24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más datos.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0D1F7397-590F-0364-78F4-DBD504693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506" y="4667027"/>
            <a:ext cx="1581207" cy="1230623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FA4BCEE-D6E3-7BE7-6AAC-BB1411BE82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532" y="4667381"/>
            <a:ext cx="1581207" cy="1230623"/>
          </a:xfrm>
          <a:prstGeom prst="rect">
            <a:avLst/>
          </a:prstGeom>
        </p:spPr>
      </p:pic>
      <p:pic>
        <p:nvPicPr>
          <p:cNvPr id="8" name="Picture 7" descr="A close up of a keyboard&#10;&#10;Description automatically generated with medium confidence">
            <a:extLst>
              <a:ext uri="{FF2B5EF4-FFF2-40B4-BE49-F238E27FC236}">
                <a16:creationId xmlns:a16="http://schemas.microsoft.com/office/drawing/2014/main" id="{E5143A14-B0E2-AEDF-1DD9-1E5A788059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476" y="4774716"/>
            <a:ext cx="822800" cy="922967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313BF5C4-DC15-618E-A07A-CF4FE8F2E8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006" y="2412906"/>
            <a:ext cx="1581207" cy="1230623"/>
          </a:xfrm>
          <a:prstGeom prst="rect">
            <a:avLst/>
          </a:prstGeom>
        </p:spPr>
      </p:pic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93DE82F4-4255-F83F-6BCA-22703A01CA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384" y="2396560"/>
            <a:ext cx="1581207" cy="1230623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0C11D82B-086B-2E7E-BAFD-7721F1554C4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117" y="2396560"/>
            <a:ext cx="1581207" cy="12306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FF8C643-C66E-08DF-B50B-C2A94C804BA9}"/>
              </a:ext>
            </a:extLst>
          </p:cNvPr>
          <p:cNvSpPr txBox="1"/>
          <p:nvPr/>
        </p:nvSpPr>
        <p:spPr>
          <a:xfrm>
            <a:off x="2683441" y="3764509"/>
            <a:ext cx="14205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Avenir Next LT Pro" panose="020B0504020202020204" pitchFamily="34" charset="0"/>
              </a:rPr>
              <a:t>P</a:t>
            </a:r>
            <a:r>
              <a:rPr lang="es-CL" dirty="0" err="1">
                <a:latin typeface="Avenir Next LT Pro" panose="020B0504020202020204" pitchFamily="34" charset="0"/>
              </a:rPr>
              <a:t>atrón</a:t>
            </a:r>
            <a:r>
              <a:rPr lang="es-CL" dirty="0">
                <a:latin typeface="Avenir Next LT Pro" panose="020B0504020202020204" pitchFamily="34" charset="0"/>
              </a:rPr>
              <a:t> 91g</a:t>
            </a:r>
          </a:p>
          <a:p>
            <a:pPr algn="ctr"/>
            <a:r>
              <a:rPr lang="es-CL" dirty="0">
                <a:latin typeface="Avenir Next LT Pro" panose="020B0504020202020204" pitchFamily="34" charset="0"/>
              </a:rPr>
              <a:t>[Kun98]</a:t>
            </a:r>
            <a:endParaRPr lang="es-CL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25CB81-73A7-9D95-EC05-D2850C417B62}"/>
              </a:ext>
            </a:extLst>
          </p:cNvPr>
          <p:cNvSpPr txBox="1"/>
          <p:nvPr/>
        </p:nvSpPr>
        <p:spPr>
          <a:xfrm>
            <a:off x="4632170" y="3885828"/>
            <a:ext cx="23876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Avenir Next LT Pro" panose="020B0504020202020204" pitchFamily="34" charset="0"/>
              </a:rPr>
              <a:t>Reflexión vertical</a:t>
            </a:r>
            <a:endParaRPr lang="es-CL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2E9D91-1DE0-74DB-2F5E-1A9288AE8A7F}"/>
              </a:ext>
            </a:extLst>
          </p:cNvPr>
          <p:cNvSpPr txBox="1"/>
          <p:nvPr/>
        </p:nvSpPr>
        <p:spPr>
          <a:xfrm>
            <a:off x="7096650" y="3891746"/>
            <a:ext cx="23876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Avenir Next LT Pro" panose="020B0504020202020204" pitchFamily="34" charset="0"/>
              </a:rPr>
              <a:t>Deformación elástica</a:t>
            </a:r>
            <a:endParaRPr lang="es-CL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0DBB49-5006-3811-0C78-C3AA143CD15B}"/>
              </a:ext>
            </a:extLst>
          </p:cNvPr>
          <p:cNvSpPr txBox="1"/>
          <p:nvPr/>
        </p:nvSpPr>
        <p:spPr>
          <a:xfrm>
            <a:off x="2170059" y="5940893"/>
            <a:ext cx="23876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Avenir Next LT Pro" panose="020B0504020202020204" pitchFamily="34" charset="0"/>
              </a:rPr>
              <a:t>Recorte</a:t>
            </a:r>
            <a:endParaRPr lang="es-CL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5008AD-8E3F-998F-F18E-F481BA21CE41}"/>
              </a:ext>
            </a:extLst>
          </p:cNvPr>
          <p:cNvSpPr txBox="1"/>
          <p:nvPr/>
        </p:nvSpPr>
        <p:spPr>
          <a:xfrm>
            <a:off x="4568318" y="5927562"/>
            <a:ext cx="23876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Avenir Next LT Pro" panose="020B0504020202020204" pitchFamily="34" charset="0"/>
              </a:rPr>
              <a:t>Difuminado</a:t>
            </a:r>
            <a:endParaRPr lang="es-CL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555006-B168-8156-EEB1-620052DA1B97}"/>
              </a:ext>
            </a:extLst>
          </p:cNvPr>
          <p:cNvSpPr txBox="1"/>
          <p:nvPr/>
        </p:nvSpPr>
        <p:spPr>
          <a:xfrm>
            <a:off x="7054645" y="5927930"/>
            <a:ext cx="23876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latin typeface="Avenir Next LT Pro" panose="020B0504020202020204" pitchFamily="34" charset="0"/>
              </a:rPr>
              <a:t>Lluvia</a:t>
            </a:r>
            <a:endParaRPr lang="es-CL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1D256F3-40C0-D7C8-1179-7BB98C4394DD}"/>
              </a:ext>
            </a:extLst>
          </p:cNvPr>
          <p:cNvSpPr txBox="1"/>
          <p:nvPr/>
        </p:nvSpPr>
        <p:spPr>
          <a:xfrm>
            <a:off x="878682" y="1607300"/>
            <a:ext cx="79952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Tx/>
              <a:buChar char="-"/>
            </a:pPr>
            <a:r>
              <a:rPr lang="es-CL" sz="2000" dirty="0">
                <a:latin typeface="Avenir Next LT Pro" panose="020B0504020202020204" pitchFamily="34" charset="0"/>
              </a:rPr>
              <a:t>Aplicación de múltiples técnicas de </a:t>
            </a:r>
            <a:r>
              <a:rPr lang="es-CL" sz="2000" i="1" dirty="0">
                <a:latin typeface="Avenir Next LT Pro" panose="020B0504020202020204" pitchFamily="34" charset="0"/>
              </a:rPr>
              <a:t>Data </a:t>
            </a:r>
            <a:r>
              <a:rPr lang="es-CL" sz="2000" i="1" dirty="0" err="1">
                <a:latin typeface="Avenir Next LT Pro" panose="020B0504020202020204" pitchFamily="34" charset="0"/>
              </a:rPr>
              <a:t>Augmentation</a:t>
            </a:r>
            <a:endParaRPr lang="es-CL" sz="2000" i="1" dirty="0"/>
          </a:p>
        </p:txBody>
      </p:sp>
    </p:spTree>
    <p:extLst>
      <p:ext uri="{BB962C8B-B14F-4D97-AF65-F5344CB8AC3E}">
        <p14:creationId xmlns:p14="http://schemas.microsoft.com/office/powerpoint/2010/main" val="267841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411794-D8A4-ACF6-D8A1-D4000E468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E5692-7E19-4264-9402-ABE23259D7A1}" type="slidenum">
              <a:rPr lang="es-CL" smtClean="0"/>
              <a:t>45</a:t>
            </a:fld>
            <a:endParaRPr lang="es-C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14BC0C-E679-BFC8-3EEC-A3B326FB1C8D}"/>
              </a:ext>
            </a:extLst>
          </p:cNvPr>
          <p:cNvSpPr/>
          <p:nvPr/>
        </p:nvSpPr>
        <p:spPr>
          <a:xfrm>
            <a:off x="0" y="-38910"/>
            <a:ext cx="12211454" cy="631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8D60B-2CCC-7554-E82C-6EEC51BCD98F}"/>
              </a:ext>
            </a:extLst>
          </p:cNvPr>
          <p:cNvSpPr txBox="1"/>
          <p:nvPr/>
        </p:nvSpPr>
        <p:spPr>
          <a:xfrm>
            <a:off x="107004" y="120562"/>
            <a:ext cx="56008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PESOS EN ENTRENAMIENTO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C91968-2E84-D274-008E-7E53A84DCDE1}"/>
              </a:ext>
            </a:extLst>
          </p:cNvPr>
          <p:cNvSpPr/>
          <p:nvPr/>
        </p:nvSpPr>
        <p:spPr>
          <a:xfrm>
            <a:off x="0" y="6553435"/>
            <a:ext cx="12192000" cy="309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C539D551-3A82-2AE9-56DF-50080AB39E87}"/>
              </a:ext>
            </a:extLst>
          </p:cNvPr>
          <p:cNvSpPr txBox="1">
            <a:spLocks/>
          </p:cNvSpPr>
          <p:nvPr/>
        </p:nvSpPr>
        <p:spPr>
          <a:xfrm>
            <a:off x="-19455" y="6553435"/>
            <a:ext cx="670965" cy="309109"/>
          </a:xfrm>
          <a:prstGeom prst="rect">
            <a:avLst/>
          </a:prstGeom>
        </p:spPr>
        <p:txBody>
          <a:bodyPr anchor="ctr"/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Avenir Next LT Pro" panose="020B05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A3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DD61B4-F5C6-6823-B8A8-9D24F48F554E}"/>
              </a:ext>
            </a:extLst>
          </p:cNvPr>
          <p:cNvSpPr txBox="1"/>
          <p:nvPr/>
        </p:nvSpPr>
        <p:spPr>
          <a:xfrm>
            <a:off x="559947" y="1901383"/>
            <a:ext cx="214312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latin typeface="Avenir Next LT Pro" panose="020B0504020202020204" pitchFamily="34" charset="0"/>
              </a:rPr>
              <a:t>Bajo </a:t>
            </a:r>
          </a:p>
          <a:p>
            <a:pPr algn="ctr"/>
            <a:r>
              <a:rPr lang="es-CL" sz="2400" dirty="0" err="1">
                <a:latin typeface="Avenir Next LT Pro" panose="020B0504020202020204" pitchFamily="34" charset="0"/>
              </a:rPr>
              <a:t>Label</a:t>
            </a:r>
            <a:r>
              <a:rPr lang="es-CL" sz="2400" dirty="0">
                <a:latin typeface="Avenir Next LT Pro" panose="020B0504020202020204" pitchFamily="34" charset="0"/>
              </a:rPr>
              <a:t> </a:t>
            </a:r>
            <a:r>
              <a:rPr lang="es-CL" sz="2400" dirty="0" err="1">
                <a:latin typeface="Avenir Next LT Pro" panose="020B0504020202020204" pitchFamily="34" charset="0"/>
              </a:rPr>
              <a:t>Density</a:t>
            </a:r>
            <a:endParaRPr lang="es-CL" sz="2400" b="1" dirty="0">
              <a:solidFill>
                <a:srgbClr val="FFC000"/>
              </a:solidFill>
              <a:latin typeface="Avenir Next LT Pro" panose="020B0504020202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80AB33D-FEA8-856F-3746-843156CCDFED}"/>
              </a:ext>
            </a:extLst>
          </p:cNvPr>
          <p:cNvCxnSpPr>
            <a:cxnSpLocks/>
          </p:cNvCxnSpPr>
          <p:nvPr/>
        </p:nvCxnSpPr>
        <p:spPr>
          <a:xfrm>
            <a:off x="3041685" y="2321380"/>
            <a:ext cx="663893" cy="0"/>
          </a:xfrm>
          <a:prstGeom prst="straightConnector1">
            <a:avLst/>
          </a:prstGeom>
          <a:ln w="53975"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EAD60DA-CB7F-B712-8EBB-8A43C8508269}"/>
              </a:ext>
            </a:extLst>
          </p:cNvPr>
          <p:cNvSpPr txBox="1"/>
          <p:nvPr/>
        </p:nvSpPr>
        <p:spPr>
          <a:xfrm>
            <a:off x="3705578" y="1655329"/>
            <a:ext cx="37480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latin typeface="Avenir Next LT Pro" panose="020B0504020202020204" pitchFamily="34" charset="0"/>
              </a:rPr>
              <a:t>Muchos </a:t>
            </a:r>
          </a:p>
          <a:p>
            <a:pPr algn="ctr"/>
            <a:r>
              <a:rPr lang="es-CL" sz="2400" dirty="0">
                <a:latin typeface="Avenir Next LT Pro" panose="020B0504020202020204" pitchFamily="34" charset="0"/>
              </a:rPr>
              <a:t>“ejemplos negativos” </a:t>
            </a:r>
          </a:p>
          <a:p>
            <a:pPr algn="ctr"/>
            <a:r>
              <a:rPr lang="es-CL" sz="2400" dirty="0">
                <a:latin typeface="Avenir Next LT Pro" panose="020B0504020202020204" pitchFamily="34" charset="0"/>
              </a:rPr>
              <a:t>por etiqueta</a:t>
            </a:r>
            <a:endParaRPr lang="es-CL" sz="2400" b="1" dirty="0">
              <a:solidFill>
                <a:srgbClr val="FFC000"/>
              </a:solidFill>
              <a:latin typeface="Avenir Next LT Pro" panose="020B0504020202020204" pitchFamily="34" charset="0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30CCAF-F81F-3129-2AEE-3C82B06FAC7D}"/>
              </a:ext>
            </a:extLst>
          </p:cNvPr>
          <p:cNvCxnSpPr>
            <a:cxnSpLocks/>
          </p:cNvCxnSpPr>
          <p:nvPr/>
        </p:nvCxnSpPr>
        <p:spPr>
          <a:xfrm>
            <a:off x="7382352" y="2321380"/>
            <a:ext cx="663893" cy="0"/>
          </a:xfrm>
          <a:prstGeom prst="straightConnector1">
            <a:avLst/>
          </a:prstGeom>
          <a:ln w="53975"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8D6935D-0DD3-5195-2561-1353C32EC595}"/>
              </a:ext>
            </a:extLst>
          </p:cNvPr>
          <p:cNvSpPr txBox="1"/>
          <p:nvPr/>
        </p:nvSpPr>
        <p:spPr>
          <a:xfrm>
            <a:off x="8046245" y="1655329"/>
            <a:ext cx="37480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latin typeface="Avenir Next LT Pro" panose="020B0504020202020204" pitchFamily="34" charset="0"/>
              </a:rPr>
              <a:t>Dar más importancia a los (pocos) ejemplos positivos.</a:t>
            </a:r>
            <a:endParaRPr lang="es-CL" sz="2400" b="1" dirty="0">
              <a:solidFill>
                <a:srgbClr val="FFC000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102A142-73C4-3E4B-ECBF-B7BEEB372C50}"/>
              </a:ext>
            </a:extLst>
          </p:cNvPr>
          <p:cNvSpPr/>
          <p:nvPr/>
        </p:nvSpPr>
        <p:spPr>
          <a:xfrm>
            <a:off x="397668" y="1696238"/>
            <a:ext cx="2531270" cy="1282698"/>
          </a:xfrm>
          <a:prstGeom prst="rect">
            <a:avLst/>
          </a:prstGeom>
          <a:noFill/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D18F1E7-499F-4FE3-F1BA-E8BDEA27607B}"/>
              </a:ext>
            </a:extLst>
          </p:cNvPr>
          <p:cNvSpPr/>
          <p:nvPr/>
        </p:nvSpPr>
        <p:spPr>
          <a:xfrm>
            <a:off x="3922395" y="1644543"/>
            <a:ext cx="3249929" cy="1334394"/>
          </a:xfrm>
          <a:prstGeom prst="rect">
            <a:avLst/>
          </a:prstGeom>
          <a:noFill/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254175A-696D-6509-DE8F-1AC50B245981}"/>
              </a:ext>
            </a:extLst>
          </p:cNvPr>
          <p:cNvSpPr/>
          <p:nvPr/>
        </p:nvSpPr>
        <p:spPr>
          <a:xfrm>
            <a:off x="8117558" y="1644542"/>
            <a:ext cx="3514495" cy="1334394"/>
          </a:xfrm>
          <a:prstGeom prst="rect">
            <a:avLst/>
          </a:prstGeom>
          <a:noFill/>
          <a:ln>
            <a:solidFill>
              <a:srgbClr val="2038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57412B8-F86A-DD7C-9D3C-75FA30BB9857}"/>
                  </a:ext>
                </a:extLst>
              </p:cNvPr>
              <p:cNvSpPr txBox="1"/>
              <p:nvPr/>
            </p:nvSpPr>
            <p:spPr>
              <a:xfrm>
                <a:off x="3469070" y="3550533"/>
                <a:ext cx="4477572" cy="5745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𝐶𝑎𝑛𝑡𝑖𝑑𝑎𝑑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𝑒𝑗𝑒𝑚𝑝𝑙𝑜𝑠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𝑎𝑠𝑖𝑔𝑛𝑎𝑐𝑖𝑜𝑛𝑒𝑠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57412B8-F86A-DD7C-9D3C-75FA30BB98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070" y="3550533"/>
                <a:ext cx="4477572" cy="5745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607F03CD-C4E7-F4BB-E22A-F0C4EEBAD5BB}"/>
              </a:ext>
            </a:extLst>
          </p:cNvPr>
          <p:cNvSpPr txBox="1"/>
          <p:nvPr/>
        </p:nvSpPr>
        <p:spPr>
          <a:xfrm>
            <a:off x="2249945" y="4438866"/>
            <a:ext cx="77115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2400" dirty="0">
                <a:latin typeface="Avenir Next LT Pro" panose="020B0504020202020204" pitchFamily="34" charset="0"/>
              </a:rPr>
              <a:t>Ajuste </a:t>
            </a:r>
            <a:r>
              <a:rPr lang="es-CL" sz="24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inversamente proporcional a la frecuencia</a:t>
            </a:r>
            <a:r>
              <a:rPr lang="es-CL" sz="2400" dirty="0">
                <a:latin typeface="Avenir Next LT Pro" panose="020B0504020202020204" pitchFamily="34" charset="0"/>
              </a:rPr>
              <a:t> de las etiquetas en los datos.</a:t>
            </a:r>
            <a:endParaRPr lang="es-CL" sz="2400" b="1" dirty="0">
              <a:solidFill>
                <a:srgbClr val="FFC000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55043E-086F-9E05-B444-73DB380A2CFB}"/>
              </a:ext>
            </a:extLst>
          </p:cNvPr>
          <p:cNvSpPr txBox="1"/>
          <p:nvPr/>
        </p:nvSpPr>
        <p:spPr>
          <a:xfrm>
            <a:off x="1994949" y="5404265"/>
            <a:ext cx="77115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dirty="0" err="1">
                <a:solidFill>
                  <a:srgbClr val="212529"/>
                </a:solidFill>
                <a:effectLst/>
                <a:latin typeface="Avenir Next LT Pro" panose="020B0504020202020204" pitchFamily="34" charset="0"/>
              </a:rPr>
              <a:t>Heurística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Avenir Next LT Pro" panose="020B0504020202020204" pitchFamily="34" charset="0"/>
              </a:rPr>
              <a:t> </a:t>
            </a:r>
            <a:r>
              <a:rPr lang="en-US" sz="1400" b="0" i="0" dirty="0" err="1">
                <a:solidFill>
                  <a:srgbClr val="212529"/>
                </a:solidFill>
                <a:effectLst/>
                <a:latin typeface="Avenir Next LT Pro" panose="020B0504020202020204" pitchFamily="34" charset="0"/>
              </a:rPr>
              <a:t>inspirada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Avenir Next LT Pro" panose="020B0504020202020204" pitchFamily="34" charset="0"/>
              </a:rPr>
              <a:t> </a:t>
            </a:r>
            <a:r>
              <a:rPr lang="en-US" sz="1400" b="0" i="0" dirty="0" err="1">
                <a:solidFill>
                  <a:srgbClr val="212529"/>
                </a:solidFill>
                <a:effectLst/>
                <a:latin typeface="Avenir Next LT Pro" panose="020B0504020202020204" pitchFamily="34" charset="0"/>
              </a:rPr>
              <a:t>en</a:t>
            </a:r>
            <a:r>
              <a:rPr lang="en-US" sz="1400" b="0" i="0" dirty="0">
                <a:solidFill>
                  <a:srgbClr val="212529"/>
                </a:solidFill>
                <a:effectLst/>
                <a:latin typeface="Avenir Next LT Pro" panose="020B0504020202020204" pitchFamily="34" charset="0"/>
              </a:rPr>
              <a:t> </a:t>
            </a:r>
            <a:r>
              <a:rPr lang="en-US" sz="1400" b="0" dirty="0">
                <a:solidFill>
                  <a:srgbClr val="212529"/>
                </a:solidFill>
                <a:effectLst/>
                <a:latin typeface="Avenir Next LT Pro" panose="020B0504020202020204" pitchFamily="34" charset="0"/>
              </a:rPr>
              <a:t>Logistic Regression in Rare Events Data, King </a:t>
            </a:r>
            <a:r>
              <a:rPr lang="es-ES" sz="1400" b="0" dirty="0">
                <a:solidFill>
                  <a:srgbClr val="212529"/>
                </a:solidFill>
                <a:effectLst/>
                <a:latin typeface="Avenir Next LT Pro" panose="020B0504020202020204" pitchFamily="34" charset="0"/>
              </a:rPr>
              <a:t>&amp; </a:t>
            </a:r>
            <a:r>
              <a:rPr lang="en-US" sz="1400" b="0" dirty="0">
                <a:solidFill>
                  <a:srgbClr val="212529"/>
                </a:solidFill>
                <a:effectLst/>
                <a:latin typeface="Avenir Next LT Pro" panose="020B0504020202020204" pitchFamily="34" charset="0"/>
              </a:rPr>
              <a:t>Zen, 2001.</a:t>
            </a:r>
            <a:endParaRPr lang="es-CL" sz="1400" b="1" dirty="0">
              <a:solidFill>
                <a:srgbClr val="FFC000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B82F87F-AED6-195F-CB2F-BB64DCBE98B6}"/>
              </a:ext>
            </a:extLst>
          </p:cNvPr>
          <p:cNvSpPr/>
          <p:nvPr/>
        </p:nvSpPr>
        <p:spPr>
          <a:xfrm>
            <a:off x="11352486" y="6625874"/>
            <a:ext cx="699021" cy="146402"/>
          </a:xfrm>
          <a:prstGeom prst="roundRect">
            <a:avLst/>
          </a:prstGeom>
          <a:solidFill>
            <a:schemeClr val="lt1">
              <a:alpha val="8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Anexos</a:t>
            </a:r>
            <a:endParaRPr lang="es-CL" sz="1050" dirty="0">
              <a:solidFill>
                <a:schemeClr val="accent1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257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411794-D8A4-ACF6-D8A1-D4000E468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E5692-7E19-4264-9402-ABE23259D7A1}" type="slidenum">
              <a:rPr lang="es-CL" smtClean="0"/>
              <a:t>46</a:t>
            </a:fld>
            <a:endParaRPr lang="es-C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14BC0C-E679-BFC8-3EEC-A3B326FB1C8D}"/>
              </a:ext>
            </a:extLst>
          </p:cNvPr>
          <p:cNvSpPr/>
          <p:nvPr/>
        </p:nvSpPr>
        <p:spPr>
          <a:xfrm>
            <a:off x="0" y="-38910"/>
            <a:ext cx="12211454" cy="631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8D60B-2CCC-7554-E82C-6EEC51BCD98F}"/>
              </a:ext>
            </a:extLst>
          </p:cNvPr>
          <p:cNvSpPr txBox="1"/>
          <p:nvPr/>
        </p:nvSpPr>
        <p:spPr>
          <a:xfrm>
            <a:off x="107004" y="120562"/>
            <a:ext cx="46324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BINARY RELEVANCE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C91968-2E84-D274-008E-7E53A84DCDE1}"/>
              </a:ext>
            </a:extLst>
          </p:cNvPr>
          <p:cNvSpPr/>
          <p:nvPr/>
        </p:nvSpPr>
        <p:spPr>
          <a:xfrm>
            <a:off x="0" y="6553435"/>
            <a:ext cx="12192000" cy="309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dirty="0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C539D551-3A82-2AE9-56DF-50080AB39E87}"/>
              </a:ext>
            </a:extLst>
          </p:cNvPr>
          <p:cNvSpPr txBox="1">
            <a:spLocks/>
          </p:cNvSpPr>
          <p:nvPr/>
        </p:nvSpPr>
        <p:spPr>
          <a:xfrm>
            <a:off x="-19455" y="6553435"/>
            <a:ext cx="670965" cy="309109"/>
          </a:xfrm>
          <a:prstGeom prst="rect">
            <a:avLst/>
          </a:prstGeom>
        </p:spPr>
        <p:txBody>
          <a:bodyPr anchor="ctr"/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Avenir Next LT Pro" panose="020B05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A4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B0B86AF-6C5C-E88A-DE28-12D0DA65F050}"/>
              </a:ext>
            </a:extLst>
          </p:cNvPr>
          <p:cNvSpPr/>
          <p:nvPr/>
        </p:nvSpPr>
        <p:spPr>
          <a:xfrm>
            <a:off x="11352486" y="6625874"/>
            <a:ext cx="699021" cy="146402"/>
          </a:xfrm>
          <a:prstGeom prst="roundRect">
            <a:avLst/>
          </a:prstGeom>
          <a:solidFill>
            <a:schemeClr val="lt1">
              <a:alpha val="8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Anexos</a:t>
            </a:r>
            <a:endParaRPr lang="es-CL" sz="1050" dirty="0">
              <a:solidFill>
                <a:schemeClr val="accent1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2" name="Picture 8" descr="Factory machine - Free industry icons">
            <a:extLst>
              <a:ext uri="{FF2B5EF4-FFF2-40B4-BE49-F238E27FC236}">
                <a16:creationId xmlns:a16="http://schemas.microsoft.com/office/drawing/2014/main" id="{A9B88B77-57D7-964F-4ECC-B92885AA1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896" y="1615105"/>
            <a:ext cx="506730" cy="50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Factory machine - Free industry icons">
            <a:extLst>
              <a:ext uri="{FF2B5EF4-FFF2-40B4-BE49-F238E27FC236}">
                <a16:creationId xmlns:a16="http://schemas.microsoft.com/office/drawing/2014/main" id="{26AC3FAB-9C10-7F02-4542-6E17228EC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896" y="4629637"/>
            <a:ext cx="506730" cy="50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Factory machine - Free industry icons">
            <a:extLst>
              <a:ext uri="{FF2B5EF4-FFF2-40B4-BE49-F238E27FC236}">
                <a16:creationId xmlns:a16="http://schemas.microsoft.com/office/drawing/2014/main" id="{A9AB1258-D200-7725-1184-454216E1A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896" y="2581685"/>
            <a:ext cx="506730" cy="50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Factory machine - Free industry icons">
            <a:extLst>
              <a:ext uri="{FF2B5EF4-FFF2-40B4-BE49-F238E27FC236}">
                <a16:creationId xmlns:a16="http://schemas.microsoft.com/office/drawing/2014/main" id="{1AA4D81F-5CEB-6027-4858-599D593F42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896" y="3649557"/>
            <a:ext cx="506730" cy="50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DAB0F2-9B2E-C44B-D053-92C8106D7937}"/>
              </a:ext>
            </a:extLst>
          </p:cNvPr>
          <p:cNvSpPr txBox="1"/>
          <p:nvPr/>
        </p:nvSpPr>
        <p:spPr>
          <a:xfrm>
            <a:off x="6275546" y="2121835"/>
            <a:ext cx="7734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dirty="0" err="1">
                <a:latin typeface="Avenir Next LT Pro" panose="020B0504020202020204" pitchFamily="34" charset="0"/>
              </a:rPr>
              <a:t>Circle</a:t>
            </a:r>
            <a:endParaRPr lang="es-CL" sz="2000" dirty="0">
              <a:latin typeface="Avenir Next LT Pro" panose="020B05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46A8AE-6974-EFDE-0E9E-8D485C0AA711}"/>
              </a:ext>
            </a:extLst>
          </p:cNvPr>
          <p:cNvSpPr txBox="1"/>
          <p:nvPr/>
        </p:nvSpPr>
        <p:spPr>
          <a:xfrm>
            <a:off x="6093618" y="3088415"/>
            <a:ext cx="11372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dirty="0" err="1">
                <a:latin typeface="Avenir Next LT Pro" panose="020B0504020202020204" pitchFamily="34" charset="0"/>
              </a:rPr>
              <a:t>Star</a:t>
            </a:r>
            <a:endParaRPr lang="es-CL" sz="1600" dirty="0">
              <a:latin typeface="Avenir Next LT Pro" panose="020B05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AA6E810-B51B-617A-589B-159BFB50E638}"/>
              </a:ext>
            </a:extLst>
          </p:cNvPr>
          <p:cNvSpPr txBox="1"/>
          <p:nvPr/>
        </p:nvSpPr>
        <p:spPr>
          <a:xfrm>
            <a:off x="6189821" y="4157447"/>
            <a:ext cx="9448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dirty="0" err="1">
                <a:latin typeface="Avenir Next LT Pro" panose="020B0504020202020204" pitchFamily="34" charset="0"/>
              </a:rPr>
              <a:t>Dot</a:t>
            </a:r>
            <a:endParaRPr lang="es-CL" sz="1600" dirty="0">
              <a:latin typeface="Avenir Next LT Pro" panose="020B05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465D97-8555-EA2C-CE16-D19E73D7BF7E}"/>
              </a:ext>
            </a:extLst>
          </p:cNvPr>
          <p:cNvSpPr txBox="1"/>
          <p:nvPr/>
        </p:nvSpPr>
        <p:spPr>
          <a:xfrm>
            <a:off x="6093618" y="5112307"/>
            <a:ext cx="11372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dirty="0">
                <a:latin typeface="Avenir Next LT Pro" panose="020B0504020202020204" pitchFamily="34" charset="0"/>
              </a:rPr>
              <a:t>Line</a:t>
            </a:r>
            <a:endParaRPr lang="es-CL" sz="2000" dirty="0">
              <a:latin typeface="Avenir Next LT Pro" panose="020B0504020202020204" pitchFamily="34" charset="0"/>
            </a:endParaRPr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431BBE1F-43BF-3157-6F23-021AC80C8185}"/>
              </a:ext>
            </a:extLst>
          </p:cNvPr>
          <p:cNvCxnSpPr>
            <a:endCxn id="2" idx="1"/>
          </p:cNvCxnSpPr>
          <p:nvPr/>
        </p:nvCxnSpPr>
        <p:spPr>
          <a:xfrm flipV="1">
            <a:off x="4261067" y="1868470"/>
            <a:ext cx="2147829" cy="1478126"/>
          </a:xfrm>
          <a:prstGeom prst="curvedConnector3">
            <a:avLst/>
          </a:prstGeom>
          <a:ln w="25400">
            <a:solidFill>
              <a:srgbClr val="203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8E88238C-E2FF-0643-AB0B-0A3C989FCB33}"/>
              </a:ext>
            </a:extLst>
          </p:cNvPr>
          <p:cNvCxnSpPr>
            <a:endCxn id="5" idx="1"/>
          </p:cNvCxnSpPr>
          <p:nvPr/>
        </p:nvCxnSpPr>
        <p:spPr>
          <a:xfrm flipV="1">
            <a:off x="4261067" y="2835050"/>
            <a:ext cx="2147829" cy="511546"/>
          </a:xfrm>
          <a:prstGeom prst="curvedConnector3">
            <a:avLst/>
          </a:prstGeom>
          <a:ln w="25400">
            <a:solidFill>
              <a:srgbClr val="203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04A2B617-933E-5C76-462C-54787BCBF860}"/>
              </a:ext>
            </a:extLst>
          </p:cNvPr>
          <p:cNvCxnSpPr>
            <a:endCxn id="8" idx="1"/>
          </p:cNvCxnSpPr>
          <p:nvPr/>
        </p:nvCxnSpPr>
        <p:spPr>
          <a:xfrm>
            <a:off x="4261067" y="3346596"/>
            <a:ext cx="2147829" cy="556326"/>
          </a:xfrm>
          <a:prstGeom prst="curvedConnector3">
            <a:avLst/>
          </a:prstGeom>
          <a:ln w="25400">
            <a:solidFill>
              <a:srgbClr val="203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Curved 19">
            <a:extLst>
              <a:ext uri="{FF2B5EF4-FFF2-40B4-BE49-F238E27FC236}">
                <a16:creationId xmlns:a16="http://schemas.microsoft.com/office/drawing/2014/main" id="{DEC10CD1-2F2A-AEE4-0C10-693490E3132B}"/>
              </a:ext>
            </a:extLst>
          </p:cNvPr>
          <p:cNvCxnSpPr>
            <a:endCxn id="4" idx="1"/>
          </p:cNvCxnSpPr>
          <p:nvPr/>
        </p:nvCxnSpPr>
        <p:spPr>
          <a:xfrm>
            <a:off x="4261067" y="3346596"/>
            <a:ext cx="2147829" cy="1536406"/>
          </a:xfrm>
          <a:prstGeom prst="curvedConnector3">
            <a:avLst/>
          </a:prstGeom>
          <a:ln w="25400">
            <a:solidFill>
              <a:srgbClr val="203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585572D0-39A5-DAD7-24E8-522A39A9C4F9}"/>
              </a:ext>
            </a:extLst>
          </p:cNvPr>
          <p:cNvSpPr/>
          <p:nvPr/>
        </p:nvSpPr>
        <p:spPr>
          <a:xfrm>
            <a:off x="8214806" y="3776239"/>
            <a:ext cx="617161" cy="253365"/>
          </a:xfrm>
          <a:prstGeom prst="rect">
            <a:avLst/>
          </a:prstGeom>
          <a:solidFill>
            <a:srgbClr val="D8F2DB">
              <a:alpha val="50000"/>
            </a:srgbClr>
          </a:solidFill>
          <a:ln>
            <a:solidFill>
              <a:srgbClr val="00B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s-CL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DCF3604-0D52-3408-D501-4CB52A95EB32}"/>
              </a:ext>
            </a:extLst>
          </p:cNvPr>
          <p:cNvSpPr/>
          <p:nvPr/>
        </p:nvSpPr>
        <p:spPr>
          <a:xfrm>
            <a:off x="8214806" y="4756319"/>
            <a:ext cx="617161" cy="253365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  <a:endParaRPr lang="es-CL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DAA080F-F777-D85F-0C6B-568A73F9D288}"/>
              </a:ext>
            </a:extLst>
          </p:cNvPr>
          <p:cNvSpPr/>
          <p:nvPr/>
        </p:nvSpPr>
        <p:spPr>
          <a:xfrm>
            <a:off x="8214806" y="2708367"/>
            <a:ext cx="617161" cy="253365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  <a:endParaRPr lang="es-CL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39851B8-C8BC-03FF-AD3F-6BAB70BFE1AB}"/>
              </a:ext>
            </a:extLst>
          </p:cNvPr>
          <p:cNvSpPr/>
          <p:nvPr/>
        </p:nvSpPr>
        <p:spPr>
          <a:xfrm>
            <a:off x="8214806" y="1741787"/>
            <a:ext cx="617161" cy="253365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  <a:endParaRPr lang="es-CL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061A0D4-7C1F-8309-7DB5-DC90442CEA8A}"/>
              </a:ext>
            </a:extLst>
          </p:cNvPr>
          <p:cNvCxnSpPr>
            <a:stCxn id="2" idx="3"/>
            <a:endCxn id="24" idx="1"/>
          </p:cNvCxnSpPr>
          <p:nvPr/>
        </p:nvCxnSpPr>
        <p:spPr>
          <a:xfrm>
            <a:off x="6915626" y="1868470"/>
            <a:ext cx="1299180" cy="0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017D7DD-7DAC-5392-D5E9-B648A3564442}"/>
              </a:ext>
            </a:extLst>
          </p:cNvPr>
          <p:cNvCxnSpPr>
            <a:cxnSpLocks/>
            <a:stCxn id="5" idx="3"/>
            <a:endCxn id="23" idx="1"/>
          </p:cNvCxnSpPr>
          <p:nvPr/>
        </p:nvCxnSpPr>
        <p:spPr>
          <a:xfrm>
            <a:off x="6915626" y="2835050"/>
            <a:ext cx="1299180" cy="0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9A5D992-DC7B-AD16-4FA2-10A5043126A9}"/>
              </a:ext>
            </a:extLst>
          </p:cNvPr>
          <p:cNvCxnSpPr>
            <a:cxnSpLocks/>
            <a:stCxn id="8" idx="3"/>
            <a:endCxn id="21" idx="1"/>
          </p:cNvCxnSpPr>
          <p:nvPr/>
        </p:nvCxnSpPr>
        <p:spPr>
          <a:xfrm>
            <a:off x="6915626" y="3902922"/>
            <a:ext cx="1299180" cy="0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5309BAE-3F46-8B9B-D92A-2F24B1A2F2F6}"/>
              </a:ext>
            </a:extLst>
          </p:cNvPr>
          <p:cNvCxnSpPr>
            <a:cxnSpLocks/>
            <a:stCxn id="4" idx="3"/>
            <a:endCxn id="22" idx="1"/>
          </p:cNvCxnSpPr>
          <p:nvPr/>
        </p:nvCxnSpPr>
        <p:spPr>
          <a:xfrm>
            <a:off x="6915626" y="4883002"/>
            <a:ext cx="1299180" cy="0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0" name="Picture 29" descr="Circle&#10;&#10;Description automatically generated">
            <a:extLst>
              <a:ext uri="{FF2B5EF4-FFF2-40B4-BE49-F238E27FC236}">
                <a16:creationId xmlns:a16="http://schemas.microsoft.com/office/drawing/2014/main" id="{312BC2B8-305A-5A3A-F5C6-5F81ACCFB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695" y="2374410"/>
            <a:ext cx="1824266" cy="183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181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411794-D8A4-ACF6-D8A1-D4000E468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E5692-7E19-4264-9402-ABE23259D7A1}" type="slidenum">
              <a:rPr lang="es-CL" smtClean="0"/>
              <a:t>47</a:t>
            </a:fld>
            <a:endParaRPr lang="es-C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14BC0C-E679-BFC8-3EEC-A3B326FB1C8D}"/>
              </a:ext>
            </a:extLst>
          </p:cNvPr>
          <p:cNvSpPr/>
          <p:nvPr/>
        </p:nvSpPr>
        <p:spPr>
          <a:xfrm>
            <a:off x="0" y="-38910"/>
            <a:ext cx="12211454" cy="631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8D60B-2CCC-7554-E82C-6EEC51BCD98F}"/>
              </a:ext>
            </a:extLst>
          </p:cNvPr>
          <p:cNvSpPr txBox="1"/>
          <p:nvPr/>
        </p:nvSpPr>
        <p:spPr>
          <a:xfrm>
            <a:off x="107004" y="120562"/>
            <a:ext cx="46324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CLASSIFIER CHAIN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C91968-2E84-D274-008E-7E53A84DCDE1}"/>
              </a:ext>
            </a:extLst>
          </p:cNvPr>
          <p:cNvSpPr/>
          <p:nvPr/>
        </p:nvSpPr>
        <p:spPr>
          <a:xfrm>
            <a:off x="0" y="6553435"/>
            <a:ext cx="12192000" cy="309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C539D551-3A82-2AE9-56DF-50080AB39E87}"/>
              </a:ext>
            </a:extLst>
          </p:cNvPr>
          <p:cNvSpPr txBox="1">
            <a:spLocks/>
          </p:cNvSpPr>
          <p:nvPr/>
        </p:nvSpPr>
        <p:spPr>
          <a:xfrm>
            <a:off x="-19455" y="6553435"/>
            <a:ext cx="670965" cy="309109"/>
          </a:xfrm>
          <a:prstGeom prst="rect">
            <a:avLst/>
          </a:prstGeom>
        </p:spPr>
        <p:txBody>
          <a:bodyPr anchor="ctr"/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Avenir Next LT Pro" panose="020B05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A4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B0B86AF-6C5C-E88A-DE28-12D0DA65F050}"/>
              </a:ext>
            </a:extLst>
          </p:cNvPr>
          <p:cNvSpPr/>
          <p:nvPr/>
        </p:nvSpPr>
        <p:spPr>
          <a:xfrm>
            <a:off x="11352486" y="6625874"/>
            <a:ext cx="699021" cy="146402"/>
          </a:xfrm>
          <a:prstGeom prst="roundRect">
            <a:avLst/>
          </a:prstGeom>
          <a:solidFill>
            <a:schemeClr val="lt1">
              <a:alpha val="8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Anexos</a:t>
            </a:r>
            <a:endParaRPr lang="es-CL" sz="1050" dirty="0">
              <a:solidFill>
                <a:schemeClr val="accent1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cxnSp>
        <p:nvCxnSpPr>
          <p:cNvPr id="74" name="Connector: Curved 73">
            <a:extLst>
              <a:ext uri="{FF2B5EF4-FFF2-40B4-BE49-F238E27FC236}">
                <a16:creationId xmlns:a16="http://schemas.microsoft.com/office/drawing/2014/main" id="{0BADDE8D-C400-522B-96BC-EFD5A5C30A27}"/>
              </a:ext>
            </a:extLst>
          </p:cNvPr>
          <p:cNvCxnSpPr/>
          <p:nvPr/>
        </p:nvCxnSpPr>
        <p:spPr>
          <a:xfrm flipH="1">
            <a:off x="6355556" y="1866446"/>
            <a:ext cx="506730" cy="966580"/>
          </a:xfrm>
          <a:prstGeom prst="curvedConnector5">
            <a:avLst>
              <a:gd name="adj1" fmla="val -61654"/>
              <a:gd name="adj2" fmla="val 59460"/>
              <a:gd name="adj3" fmla="val 145113"/>
            </a:avLst>
          </a:prstGeom>
          <a:ln w="254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75" name="Picture 8" descr="Factory machine - Free industry icons">
            <a:extLst>
              <a:ext uri="{FF2B5EF4-FFF2-40B4-BE49-F238E27FC236}">
                <a16:creationId xmlns:a16="http://schemas.microsoft.com/office/drawing/2014/main" id="{A0337C17-9699-16CD-5806-3CCA3491A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896" y="1615105"/>
            <a:ext cx="506730" cy="50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75" descr="Factory machine - Free industry icons">
            <a:extLst>
              <a:ext uri="{FF2B5EF4-FFF2-40B4-BE49-F238E27FC236}">
                <a16:creationId xmlns:a16="http://schemas.microsoft.com/office/drawing/2014/main" id="{F18A4934-B0A4-48FA-3BA5-15D06CB08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896" y="4629637"/>
            <a:ext cx="506730" cy="50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6" descr="Factory machine - Free industry icons">
            <a:extLst>
              <a:ext uri="{FF2B5EF4-FFF2-40B4-BE49-F238E27FC236}">
                <a16:creationId xmlns:a16="http://schemas.microsoft.com/office/drawing/2014/main" id="{C83B643C-D288-BC78-C321-A24201391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896" y="2581685"/>
            <a:ext cx="506730" cy="50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77" descr="Factory machine - Free industry icons">
            <a:extLst>
              <a:ext uri="{FF2B5EF4-FFF2-40B4-BE49-F238E27FC236}">
                <a16:creationId xmlns:a16="http://schemas.microsoft.com/office/drawing/2014/main" id="{C225736D-7F85-8F08-5BCA-F4631758F4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896" y="3649557"/>
            <a:ext cx="506730" cy="50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5BAE0702-C3D4-2AA4-A00E-C4288DD2B674}"/>
              </a:ext>
            </a:extLst>
          </p:cNvPr>
          <p:cNvSpPr txBox="1"/>
          <p:nvPr/>
        </p:nvSpPr>
        <p:spPr>
          <a:xfrm>
            <a:off x="6275546" y="2121835"/>
            <a:ext cx="7734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dirty="0" err="1">
                <a:latin typeface="Avenir Next LT Pro" panose="020B0504020202020204" pitchFamily="34" charset="0"/>
              </a:rPr>
              <a:t>Circle</a:t>
            </a:r>
            <a:endParaRPr lang="es-CL" sz="2000" dirty="0">
              <a:latin typeface="Avenir Next LT Pro" panose="020B0504020202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9FCE2DA-669D-CCFE-B154-25D862726EDA}"/>
              </a:ext>
            </a:extLst>
          </p:cNvPr>
          <p:cNvSpPr txBox="1"/>
          <p:nvPr/>
        </p:nvSpPr>
        <p:spPr>
          <a:xfrm>
            <a:off x="6093618" y="3088415"/>
            <a:ext cx="11372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dirty="0" err="1">
                <a:latin typeface="Avenir Next LT Pro" panose="020B0504020202020204" pitchFamily="34" charset="0"/>
              </a:rPr>
              <a:t>Star</a:t>
            </a:r>
            <a:endParaRPr lang="es-CL" sz="1600" dirty="0">
              <a:latin typeface="Avenir Next LT Pro" panose="020B0504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9183090-FDEF-35B1-1E56-D4B7B5EA34A4}"/>
              </a:ext>
            </a:extLst>
          </p:cNvPr>
          <p:cNvSpPr txBox="1"/>
          <p:nvPr/>
        </p:nvSpPr>
        <p:spPr>
          <a:xfrm>
            <a:off x="6189821" y="4157447"/>
            <a:ext cx="9448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dirty="0" err="1">
                <a:latin typeface="Avenir Next LT Pro" panose="020B0504020202020204" pitchFamily="34" charset="0"/>
              </a:rPr>
              <a:t>Dot</a:t>
            </a:r>
            <a:endParaRPr lang="es-CL" sz="1600" dirty="0">
              <a:latin typeface="Avenir Next LT Pro" panose="020B0504020202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DB8FF59-4716-0C88-1365-485EEFF0A5D2}"/>
              </a:ext>
            </a:extLst>
          </p:cNvPr>
          <p:cNvSpPr txBox="1"/>
          <p:nvPr/>
        </p:nvSpPr>
        <p:spPr>
          <a:xfrm>
            <a:off x="6093618" y="5112307"/>
            <a:ext cx="11372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dirty="0">
                <a:latin typeface="Avenir Next LT Pro" panose="020B0504020202020204" pitchFamily="34" charset="0"/>
              </a:rPr>
              <a:t>Line</a:t>
            </a:r>
            <a:endParaRPr lang="es-CL" sz="2000" dirty="0">
              <a:latin typeface="Avenir Next LT Pro" panose="020B0504020202020204" pitchFamily="34" charset="0"/>
            </a:endParaRPr>
          </a:p>
        </p:txBody>
      </p:sp>
      <p:cxnSp>
        <p:nvCxnSpPr>
          <p:cNvPr id="83" name="Connector: Curved 82">
            <a:extLst>
              <a:ext uri="{FF2B5EF4-FFF2-40B4-BE49-F238E27FC236}">
                <a16:creationId xmlns:a16="http://schemas.microsoft.com/office/drawing/2014/main" id="{1BB0F8D6-87CE-D919-F4BC-C4276BA1CA5A}"/>
              </a:ext>
            </a:extLst>
          </p:cNvPr>
          <p:cNvCxnSpPr>
            <a:endCxn id="75" idx="1"/>
          </p:cNvCxnSpPr>
          <p:nvPr/>
        </p:nvCxnSpPr>
        <p:spPr>
          <a:xfrm flipV="1">
            <a:off x="4261067" y="1868470"/>
            <a:ext cx="2147829" cy="1478126"/>
          </a:xfrm>
          <a:prstGeom prst="curvedConnector3">
            <a:avLst/>
          </a:prstGeom>
          <a:ln w="25400">
            <a:solidFill>
              <a:srgbClr val="203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Connector: Curved 83">
            <a:extLst>
              <a:ext uri="{FF2B5EF4-FFF2-40B4-BE49-F238E27FC236}">
                <a16:creationId xmlns:a16="http://schemas.microsoft.com/office/drawing/2014/main" id="{1B8C9172-EF55-F05E-26AE-2715AF4F1A6F}"/>
              </a:ext>
            </a:extLst>
          </p:cNvPr>
          <p:cNvCxnSpPr>
            <a:endCxn id="77" idx="1"/>
          </p:cNvCxnSpPr>
          <p:nvPr/>
        </p:nvCxnSpPr>
        <p:spPr>
          <a:xfrm flipV="1">
            <a:off x="4261067" y="2835050"/>
            <a:ext cx="2147829" cy="511546"/>
          </a:xfrm>
          <a:prstGeom prst="curvedConnector3">
            <a:avLst/>
          </a:prstGeom>
          <a:ln w="25400">
            <a:solidFill>
              <a:srgbClr val="203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or: Curved 84">
            <a:extLst>
              <a:ext uri="{FF2B5EF4-FFF2-40B4-BE49-F238E27FC236}">
                <a16:creationId xmlns:a16="http://schemas.microsoft.com/office/drawing/2014/main" id="{914B95D7-8551-5EB6-CDFC-8C1E86ACB590}"/>
              </a:ext>
            </a:extLst>
          </p:cNvPr>
          <p:cNvCxnSpPr>
            <a:endCxn id="78" idx="1"/>
          </p:cNvCxnSpPr>
          <p:nvPr/>
        </p:nvCxnSpPr>
        <p:spPr>
          <a:xfrm>
            <a:off x="4261067" y="3346596"/>
            <a:ext cx="2147829" cy="556326"/>
          </a:xfrm>
          <a:prstGeom prst="curvedConnector3">
            <a:avLst/>
          </a:prstGeom>
          <a:ln w="25400">
            <a:solidFill>
              <a:srgbClr val="203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Curved 85">
            <a:extLst>
              <a:ext uri="{FF2B5EF4-FFF2-40B4-BE49-F238E27FC236}">
                <a16:creationId xmlns:a16="http://schemas.microsoft.com/office/drawing/2014/main" id="{FCFB55F9-7329-3757-175B-AACD0A04A3BA}"/>
              </a:ext>
            </a:extLst>
          </p:cNvPr>
          <p:cNvCxnSpPr>
            <a:endCxn id="76" idx="1"/>
          </p:cNvCxnSpPr>
          <p:nvPr/>
        </p:nvCxnSpPr>
        <p:spPr>
          <a:xfrm>
            <a:off x="4261067" y="3346596"/>
            <a:ext cx="2147829" cy="1536406"/>
          </a:xfrm>
          <a:prstGeom prst="curvedConnector3">
            <a:avLst/>
          </a:prstGeom>
          <a:ln w="25400">
            <a:solidFill>
              <a:srgbClr val="203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>
            <a:extLst>
              <a:ext uri="{FF2B5EF4-FFF2-40B4-BE49-F238E27FC236}">
                <a16:creationId xmlns:a16="http://schemas.microsoft.com/office/drawing/2014/main" id="{1E53DE00-476B-0978-77A0-0F5C077CF9D9}"/>
              </a:ext>
            </a:extLst>
          </p:cNvPr>
          <p:cNvSpPr/>
          <p:nvPr/>
        </p:nvSpPr>
        <p:spPr>
          <a:xfrm>
            <a:off x="8214806" y="3776239"/>
            <a:ext cx="617161" cy="253365"/>
          </a:xfrm>
          <a:prstGeom prst="rect">
            <a:avLst/>
          </a:prstGeom>
          <a:solidFill>
            <a:srgbClr val="D8F2DB">
              <a:alpha val="50000"/>
            </a:srgbClr>
          </a:solidFill>
          <a:ln>
            <a:solidFill>
              <a:srgbClr val="00B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s-CL" dirty="0">
              <a:solidFill>
                <a:schemeClr val="tx1"/>
              </a:solidFill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BDD35228-1909-7E7E-7D54-972FCF10AE4B}"/>
              </a:ext>
            </a:extLst>
          </p:cNvPr>
          <p:cNvSpPr/>
          <p:nvPr/>
        </p:nvSpPr>
        <p:spPr>
          <a:xfrm>
            <a:off x="8214806" y="4756319"/>
            <a:ext cx="617161" cy="253365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  <a:endParaRPr lang="es-CL" dirty="0">
              <a:solidFill>
                <a:schemeClr val="tx1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67D2D5AD-78D0-2017-53BD-9E516CBC1CBF}"/>
              </a:ext>
            </a:extLst>
          </p:cNvPr>
          <p:cNvSpPr/>
          <p:nvPr/>
        </p:nvSpPr>
        <p:spPr>
          <a:xfrm>
            <a:off x="8214806" y="2708367"/>
            <a:ext cx="617161" cy="253365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  <a:endParaRPr lang="es-CL" dirty="0">
              <a:solidFill>
                <a:schemeClr val="tx1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E4AC52EF-D6A2-5B43-BB87-19EB13BFD0EE}"/>
              </a:ext>
            </a:extLst>
          </p:cNvPr>
          <p:cNvSpPr/>
          <p:nvPr/>
        </p:nvSpPr>
        <p:spPr>
          <a:xfrm>
            <a:off x="8214806" y="1741787"/>
            <a:ext cx="617161" cy="253365"/>
          </a:xfrm>
          <a:prstGeom prst="rect">
            <a:avLst/>
          </a:prstGeom>
          <a:solidFill>
            <a:srgbClr val="C00000">
              <a:alpha val="50000"/>
            </a:srgbClr>
          </a:solidFill>
          <a:ln>
            <a:solidFill>
              <a:srgbClr val="C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  <a:endParaRPr lang="es-CL" dirty="0">
              <a:solidFill>
                <a:schemeClr val="tx1"/>
              </a:solidFill>
            </a:endParaRP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D6CE5F08-F029-28C8-6A99-68315B813175}"/>
              </a:ext>
            </a:extLst>
          </p:cNvPr>
          <p:cNvCxnSpPr>
            <a:stCxn id="75" idx="3"/>
            <a:endCxn id="90" idx="1"/>
          </p:cNvCxnSpPr>
          <p:nvPr/>
        </p:nvCxnSpPr>
        <p:spPr>
          <a:xfrm>
            <a:off x="6915626" y="1868470"/>
            <a:ext cx="1299180" cy="0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FA01D0E-25B7-D1DB-F122-0CC8FB98EF04}"/>
              </a:ext>
            </a:extLst>
          </p:cNvPr>
          <p:cNvCxnSpPr>
            <a:cxnSpLocks/>
            <a:stCxn id="77" idx="3"/>
            <a:endCxn id="89" idx="1"/>
          </p:cNvCxnSpPr>
          <p:nvPr/>
        </p:nvCxnSpPr>
        <p:spPr>
          <a:xfrm>
            <a:off x="6915626" y="2835050"/>
            <a:ext cx="1299180" cy="0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C744A877-3FC2-DE62-A81C-A38ACB868567}"/>
              </a:ext>
            </a:extLst>
          </p:cNvPr>
          <p:cNvCxnSpPr>
            <a:cxnSpLocks/>
            <a:stCxn id="78" idx="3"/>
            <a:endCxn id="87" idx="1"/>
          </p:cNvCxnSpPr>
          <p:nvPr/>
        </p:nvCxnSpPr>
        <p:spPr>
          <a:xfrm>
            <a:off x="6915626" y="3902922"/>
            <a:ext cx="1299180" cy="0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DD9F5A11-37B8-CA8C-45D3-BE3E5210621D}"/>
              </a:ext>
            </a:extLst>
          </p:cNvPr>
          <p:cNvCxnSpPr>
            <a:cxnSpLocks/>
            <a:stCxn id="76" idx="3"/>
            <a:endCxn id="88" idx="1"/>
          </p:cNvCxnSpPr>
          <p:nvPr/>
        </p:nvCxnSpPr>
        <p:spPr>
          <a:xfrm>
            <a:off x="6915626" y="4883002"/>
            <a:ext cx="1299180" cy="0"/>
          </a:xfrm>
          <a:prstGeom prst="straightConnector1">
            <a:avLst/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95" name="Picture 94" descr="Circle&#10;&#10;Description automatically generated">
            <a:extLst>
              <a:ext uri="{FF2B5EF4-FFF2-40B4-BE49-F238E27FC236}">
                <a16:creationId xmlns:a16="http://schemas.microsoft.com/office/drawing/2014/main" id="{DC98BB89-CB76-3A7B-5C6A-927D3D3618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695" y="2374410"/>
            <a:ext cx="1824266" cy="1839770"/>
          </a:xfrm>
          <a:prstGeom prst="rect">
            <a:avLst/>
          </a:prstGeom>
        </p:spPr>
      </p:pic>
      <p:cxnSp>
        <p:nvCxnSpPr>
          <p:cNvPr id="96" name="Connector: Curved 95">
            <a:extLst>
              <a:ext uri="{FF2B5EF4-FFF2-40B4-BE49-F238E27FC236}">
                <a16:creationId xmlns:a16="http://schemas.microsoft.com/office/drawing/2014/main" id="{68DA817E-F353-E38E-5E9E-B94D44C82878}"/>
              </a:ext>
            </a:extLst>
          </p:cNvPr>
          <p:cNvCxnSpPr/>
          <p:nvPr/>
        </p:nvCxnSpPr>
        <p:spPr>
          <a:xfrm flipH="1">
            <a:off x="6408896" y="2858490"/>
            <a:ext cx="506730" cy="966580"/>
          </a:xfrm>
          <a:prstGeom prst="curvedConnector5">
            <a:avLst>
              <a:gd name="adj1" fmla="val -61654"/>
              <a:gd name="adj2" fmla="val 59460"/>
              <a:gd name="adj3" fmla="val 145113"/>
            </a:avLst>
          </a:prstGeom>
          <a:ln w="254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31EEBC03-40EC-827F-04D8-291AC17E60BC}"/>
              </a:ext>
            </a:extLst>
          </p:cNvPr>
          <p:cNvCxnSpPr/>
          <p:nvPr/>
        </p:nvCxnSpPr>
        <p:spPr>
          <a:xfrm flipH="1">
            <a:off x="6408896" y="3902301"/>
            <a:ext cx="506730" cy="966580"/>
          </a:xfrm>
          <a:prstGeom prst="curvedConnector5">
            <a:avLst>
              <a:gd name="adj1" fmla="val -61654"/>
              <a:gd name="adj2" fmla="val 59460"/>
              <a:gd name="adj3" fmla="val 145113"/>
            </a:avLst>
          </a:prstGeom>
          <a:ln w="254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082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411794-D8A4-ACF6-D8A1-D4000E468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E5692-7E19-4264-9402-ABE23259D7A1}" type="slidenum">
              <a:rPr lang="es-CL" smtClean="0"/>
              <a:t>48</a:t>
            </a:fld>
            <a:endParaRPr lang="es-C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14BC0C-E679-BFC8-3EEC-A3B326FB1C8D}"/>
              </a:ext>
            </a:extLst>
          </p:cNvPr>
          <p:cNvSpPr/>
          <p:nvPr/>
        </p:nvSpPr>
        <p:spPr>
          <a:xfrm>
            <a:off x="0" y="-38910"/>
            <a:ext cx="12211454" cy="631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8D60B-2CCC-7554-E82C-6EEC51BCD98F}"/>
              </a:ext>
            </a:extLst>
          </p:cNvPr>
          <p:cNvSpPr txBox="1"/>
          <p:nvPr/>
        </p:nvSpPr>
        <p:spPr>
          <a:xfrm>
            <a:off x="107004" y="120562"/>
            <a:ext cx="46324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LABEL POWERSET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C91968-2E84-D274-008E-7E53A84DCDE1}"/>
              </a:ext>
            </a:extLst>
          </p:cNvPr>
          <p:cNvSpPr/>
          <p:nvPr/>
        </p:nvSpPr>
        <p:spPr>
          <a:xfrm>
            <a:off x="0" y="6553435"/>
            <a:ext cx="12192000" cy="309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C539D551-3A82-2AE9-56DF-50080AB39E87}"/>
              </a:ext>
            </a:extLst>
          </p:cNvPr>
          <p:cNvSpPr txBox="1">
            <a:spLocks/>
          </p:cNvSpPr>
          <p:nvPr/>
        </p:nvSpPr>
        <p:spPr>
          <a:xfrm>
            <a:off x="-19455" y="6553435"/>
            <a:ext cx="670965" cy="309109"/>
          </a:xfrm>
          <a:prstGeom prst="rect">
            <a:avLst/>
          </a:prstGeom>
        </p:spPr>
        <p:txBody>
          <a:bodyPr anchor="ctr"/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Avenir Next LT Pro" panose="020B05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A5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B0B86AF-6C5C-E88A-DE28-12D0DA65F050}"/>
              </a:ext>
            </a:extLst>
          </p:cNvPr>
          <p:cNvSpPr/>
          <p:nvPr/>
        </p:nvSpPr>
        <p:spPr>
          <a:xfrm>
            <a:off x="11352486" y="6625874"/>
            <a:ext cx="699021" cy="146402"/>
          </a:xfrm>
          <a:prstGeom prst="roundRect">
            <a:avLst/>
          </a:prstGeom>
          <a:solidFill>
            <a:schemeClr val="lt1">
              <a:alpha val="8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Anexos</a:t>
            </a:r>
            <a:endParaRPr lang="es-CL" sz="1050" dirty="0">
              <a:solidFill>
                <a:schemeClr val="accent1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FF9E23-911D-FE41-86FD-46070BE0983D}"/>
              </a:ext>
            </a:extLst>
          </p:cNvPr>
          <p:cNvSpPr txBox="1"/>
          <p:nvPr/>
        </p:nvSpPr>
        <p:spPr>
          <a:xfrm>
            <a:off x="8387215" y="4814803"/>
            <a:ext cx="7734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dirty="0" err="1">
                <a:latin typeface="Avenir Next LT Pro" panose="020B0504020202020204" pitchFamily="34" charset="0"/>
              </a:rPr>
              <a:t>Circle</a:t>
            </a:r>
            <a:endParaRPr lang="es-CL" sz="2000" dirty="0">
              <a:latin typeface="Avenir Next LT Pro" panose="020B05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522425-63A8-7A8F-9AF7-B8584C739574}"/>
              </a:ext>
            </a:extLst>
          </p:cNvPr>
          <p:cNvSpPr txBox="1"/>
          <p:nvPr/>
        </p:nvSpPr>
        <p:spPr>
          <a:xfrm>
            <a:off x="7818572" y="5196813"/>
            <a:ext cx="11372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dirty="0" err="1">
                <a:latin typeface="Avenir Next LT Pro" panose="020B0504020202020204" pitchFamily="34" charset="0"/>
              </a:rPr>
              <a:t>Star</a:t>
            </a:r>
            <a:endParaRPr lang="es-CL" sz="1600" dirty="0">
              <a:latin typeface="Avenir Next LT Pro" panose="020B05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249BFE-B65C-93E0-2BC6-E6EF11F955D6}"/>
              </a:ext>
            </a:extLst>
          </p:cNvPr>
          <p:cNvSpPr txBox="1"/>
          <p:nvPr/>
        </p:nvSpPr>
        <p:spPr>
          <a:xfrm>
            <a:off x="8975180" y="5120319"/>
            <a:ext cx="9448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dirty="0" err="1">
                <a:latin typeface="Avenir Next LT Pro" panose="020B0504020202020204" pitchFamily="34" charset="0"/>
              </a:rPr>
              <a:t>Dot</a:t>
            </a:r>
            <a:endParaRPr lang="es-CL" sz="1600" dirty="0">
              <a:latin typeface="Avenir Next LT Pro" panose="020B05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5D2843-FEA3-A50C-6A6E-A66F78678FA5}"/>
              </a:ext>
            </a:extLst>
          </p:cNvPr>
          <p:cNvSpPr txBox="1"/>
          <p:nvPr/>
        </p:nvSpPr>
        <p:spPr>
          <a:xfrm>
            <a:off x="8411353" y="5920426"/>
            <a:ext cx="11372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dirty="0">
                <a:latin typeface="Avenir Next LT Pro" panose="020B0504020202020204" pitchFamily="34" charset="0"/>
              </a:rPr>
              <a:t>Line</a:t>
            </a:r>
            <a:endParaRPr lang="es-CL" sz="2000" dirty="0">
              <a:latin typeface="Avenir Next LT Pro" panose="020B05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F538D-0B6B-0537-E219-199E3715F762}"/>
              </a:ext>
            </a:extLst>
          </p:cNvPr>
          <p:cNvSpPr txBox="1"/>
          <p:nvPr/>
        </p:nvSpPr>
        <p:spPr>
          <a:xfrm>
            <a:off x="8387214" y="5567265"/>
            <a:ext cx="11372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dirty="0">
                <a:latin typeface="Avenir Next LT Pro" panose="020B0504020202020204" pitchFamily="34" charset="0"/>
              </a:rPr>
              <a:t>Horizontal</a:t>
            </a:r>
            <a:endParaRPr lang="es-CL" sz="2000" dirty="0">
              <a:latin typeface="Avenir Next LT Pro" panose="020B0504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2AEDCC3-84C0-DC7D-E26A-B0640BCD1DC7}"/>
              </a:ext>
            </a:extLst>
          </p:cNvPr>
          <p:cNvSpPr/>
          <p:nvPr/>
        </p:nvSpPr>
        <p:spPr>
          <a:xfrm>
            <a:off x="8074677" y="4654573"/>
            <a:ext cx="1810638" cy="1810638"/>
          </a:xfrm>
          <a:prstGeom prst="ellipse">
            <a:avLst/>
          </a:prstGeom>
          <a:noFill/>
          <a:ln>
            <a:solidFill>
              <a:srgbClr val="20386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9A3ED7-3B60-9DEE-50C0-A6FF369ED4CF}"/>
              </a:ext>
            </a:extLst>
          </p:cNvPr>
          <p:cNvSpPr txBox="1"/>
          <p:nvPr/>
        </p:nvSpPr>
        <p:spPr>
          <a:xfrm>
            <a:off x="8418932" y="1027564"/>
            <a:ext cx="7734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dirty="0" err="1">
                <a:latin typeface="Avenir Next LT Pro" panose="020B0504020202020204" pitchFamily="34" charset="0"/>
              </a:rPr>
              <a:t>Circle</a:t>
            </a:r>
            <a:endParaRPr lang="es-CL" sz="2000" dirty="0">
              <a:latin typeface="Avenir Next LT Pro" panose="020B05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BB2298-FB99-EC67-6F5C-588517EA14C4}"/>
              </a:ext>
            </a:extLst>
          </p:cNvPr>
          <p:cNvSpPr txBox="1"/>
          <p:nvPr/>
        </p:nvSpPr>
        <p:spPr>
          <a:xfrm>
            <a:off x="9023501" y="1393659"/>
            <a:ext cx="9448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dirty="0" err="1">
                <a:latin typeface="Avenir Next LT Pro" panose="020B0504020202020204" pitchFamily="34" charset="0"/>
              </a:rPr>
              <a:t>Dot</a:t>
            </a:r>
            <a:endParaRPr lang="es-CL" sz="1600" dirty="0">
              <a:latin typeface="Avenir Next LT Pro" panose="020B05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DF5C72-7BCB-07C7-7BE4-88427B464C51}"/>
              </a:ext>
            </a:extLst>
          </p:cNvPr>
          <p:cNvSpPr txBox="1"/>
          <p:nvPr/>
        </p:nvSpPr>
        <p:spPr>
          <a:xfrm>
            <a:off x="8131506" y="1607228"/>
            <a:ext cx="11372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dirty="0">
                <a:latin typeface="Avenir Next LT Pro" panose="020B0504020202020204" pitchFamily="34" charset="0"/>
              </a:rPr>
              <a:t>Line</a:t>
            </a:r>
            <a:endParaRPr lang="es-CL" sz="2000" dirty="0">
              <a:latin typeface="Avenir Next LT Pro" panose="020B05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568DE56-F772-1B7C-7886-C91308E702E8}"/>
              </a:ext>
            </a:extLst>
          </p:cNvPr>
          <p:cNvSpPr/>
          <p:nvPr/>
        </p:nvSpPr>
        <p:spPr>
          <a:xfrm>
            <a:off x="8063376" y="647394"/>
            <a:ext cx="1810638" cy="1810638"/>
          </a:xfrm>
          <a:prstGeom prst="ellipse">
            <a:avLst/>
          </a:prstGeom>
          <a:noFill/>
          <a:ln>
            <a:solidFill>
              <a:srgbClr val="20386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061EAD-3F48-1013-5E06-BC5207EEEA47}"/>
              </a:ext>
            </a:extLst>
          </p:cNvPr>
          <p:cNvSpPr txBox="1"/>
          <p:nvPr/>
        </p:nvSpPr>
        <p:spPr>
          <a:xfrm>
            <a:off x="8375914" y="2780338"/>
            <a:ext cx="7734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dirty="0" err="1">
                <a:latin typeface="Avenir Next LT Pro" panose="020B0504020202020204" pitchFamily="34" charset="0"/>
              </a:rPr>
              <a:t>Circle</a:t>
            </a:r>
            <a:endParaRPr lang="es-CL" sz="2000" dirty="0">
              <a:latin typeface="Avenir Next LT Pro" panose="020B05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5841B0-5385-3E58-528F-C67E7FC54852}"/>
              </a:ext>
            </a:extLst>
          </p:cNvPr>
          <p:cNvSpPr txBox="1"/>
          <p:nvPr/>
        </p:nvSpPr>
        <p:spPr>
          <a:xfrm>
            <a:off x="8980483" y="3146433"/>
            <a:ext cx="9448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dirty="0" err="1">
                <a:latin typeface="Avenir Next LT Pro" panose="020B0504020202020204" pitchFamily="34" charset="0"/>
              </a:rPr>
              <a:t>Dot</a:t>
            </a:r>
            <a:endParaRPr lang="es-CL" sz="1600" dirty="0">
              <a:latin typeface="Avenir Next LT Pro" panose="020B05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F27DBE-6668-E608-9F40-9CC65187738E}"/>
              </a:ext>
            </a:extLst>
          </p:cNvPr>
          <p:cNvSpPr txBox="1"/>
          <p:nvPr/>
        </p:nvSpPr>
        <p:spPr>
          <a:xfrm>
            <a:off x="8088488" y="3360002"/>
            <a:ext cx="11372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dirty="0">
                <a:latin typeface="Avenir Next LT Pro" panose="020B0504020202020204" pitchFamily="34" charset="0"/>
              </a:rPr>
              <a:t>Line</a:t>
            </a:r>
            <a:endParaRPr lang="es-CL" sz="2000" dirty="0">
              <a:latin typeface="Avenir Next LT Pro" panose="020B050402020202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2169A0-8CA8-5379-DC65-D25A741F7879}"/>
              </a:ext>
            </a:extLst>
          </p:cNvPr>
          <p:cNvSpPr/>
          <p:nvPr/>
        </p:nvSpPr>
        <p:spPr>
          <a:xfrm>
            <a:off x="8063376" y="2620108"/>
            <a:ext cx="1810637" cy="1810637"/>
          </a:xfrm>
          <a:prstGeom prst="ellipse">
            <a:avLst/>
          </a:prstGeom>
          <a:noFill/>
          <a:ln>
            <a:solidFill>
              <a:srgbClr val="20386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92CA05-50D8-ED0B-5BB3-EF3570C69904}"/>
              </a:ext>
            </a:extLst>
          </p:cNvPr>
          <p:cNvSpPr txBox="1"/>
          <p:nvPr/>
        </p:nvSpPr>
        <p:spPr>
          <a:xfrm>
            <a:off x="8657130" y="3742848"/>
            <a:ext cx="11372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dirty="0" err="1">
                <a:latin typeface="Avenir Next LT Pro" panose="020B0504020202020204" pitchFamily="34" charset="0"/>
              </a:rPr>
              <a:t>Star</a:t>
            </a:r>
            <a:endParaRPr lang="es-CL" sz="1600" dirty="0">
              <a:latin typeface="Avenir Next LT Pro" panose="020B0504020202020204" pitchFamily="34" charset="0"/>
            </a:endParaRPr>
          </a:p>
        </p:txBody>
      </p:sp>
      <p:pic>
        <p:nvPicPr>
          <p:cNvPr id="31" name="Picture 30" descr="Circle&#10;&#10;Description automatically generated">
            <a:extLst>
              <a:ext uri="{FF2B5EF4-FFF2-40B4-BE49-F238E27FC236}">
                <a16:creationId xmlns:a16="http://schemas.microsoft.com/office/drawing/2014/main" id="{243DA451-CA0E-2932-61D2-6F1055974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372" y="2559850"/>
            <a:ext cx="1824266" cy="1839770"/>
          </a:xfrm>
          <a:prstGeom prst="rect">
            <a:avLst/>
          </a:prstGeom>
        </p:spPr>
      </p:pic>
      <p:pic>
        <p:nvPicPr>
          <p:cNvPr id="32" name="Picture 31" descr="Factory machine - Free industry icons">
            <a:extLst>
              <a:ext uri="{FF2B5EF4-FFF2-40B4-BE49-F238E27FC236}">
                <a16:creationId xmlns:a16="http://schemas.microsoft.com/office/drawing/2014/main" id="{878B4324-638D-88E5-9161-2D42CB21D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324" y="3109421"/>
            <a:ext cx="751132" cy="75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C5B6F2A-2230-BC51-4048-F354634EA596}"/>
              </a:ext>
            </a:extLst>
          </p:cNvPr>
          <p:cNvCxnSpPr>
            <a:stCxn id="31" idx="3"/>
            <a:endCxn id="32" idx="1"/>
          </p:cNvCxnSpPr>
          <p:nvPr/>
        </p:nvCxnSpPr>
        <p:spPr>
          <a:xfrm>
            <a:off x="4356638" y="3479735"/>
            <a:ext cx="1370686" cy="5252"/>
          </a:xfrm>
          <a:prstGeom prst="straightConnector1">
            <a:avLst/>
          </a:prstGeom>
          <a:ln w="38100">
            <a:solidFill>
              <a:srgbClr val="203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Curved 40">
            <a:extLst>
              <a:ext uri="{FF2B5EF4-FFF2-40B4-BE49-F238E27FC236}">
                <a16:creationId xmlns:a16="http://schemas.microsoft.com/office/drawing/2014/main" id="{06AE62EB-1529-757E-AD07-107A739AFDEC}"/>
              </a:ext>
            </a:extLst>
          </p:cNvPr>
          <p:cNvCxnSpPr>
            <a:cxnSpLocks/>
            <a:stCxn id="32" idx="3"/>
            <a:endCxn id="25" idx="2"/>
          </p:cNvCxnSpPr>
          <p:nvPr/>
        </p:nvCxnSpPr>
        <p:spPr>
          <a:xfrm flipV="1">
            <a:off x="6478456" y="1552713"/>
            <a:ext cx="1584920" cy="1932274"/>
          </a:xfrm>
          <a:prstGeom prst="curvedConnector3">
            <a:avLst>
              <a:gd name="adj1" fmla="val 50000"/>
            </a:avLst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B695C84-49A1-91FB-741B-BD1751F50D45}"/>
              </a:ext>
            </a:extLst>
          </p:cNvPr>
          <p:cNvSpPr txBox="1"/>
          <p:nvPr/>
        </p:nvSpPr>
        <p:spPr>
          <a:xfrm>
            <a:off x="5423021" y="2526204"/>
            <a:ext cx="13706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b="1" dirty="0" err="1">
                <a:solidFill>
                  <a:srgbClr val="FFC000"/>
                </a:solidFill>
                <a:latin typeface="Avenir Next LT Pro" panose="020B0504020202020204" pitchFamily="34" charset="0"/>
              </a:rPr>
              <a:t>Clf</a:t>
            </a:r>
            <a:r>
              <a:rPr lang="es-ES" sz="16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. Multiclase</a:t>
            </a:r>
            <a:endParaRPr lang="es-CL" sz="1600" b="1" dirty="0">
              <a:solidFill>
                <a:srgbClr val="FFC000"/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63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411794-D8A4-ACF6-D8A1-D4000E468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E5692-7E19-4264-9402-ABE23259D7A1}" type="slidenum">
              <a:rPr lang="es-CL" smtClean="0"/>
              <a:t>49</a:t>
            </a:fld>
            <a:endParaRPr lang="es-C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14BC0C-E679-BFC8-3EEC-A3B326FB1C8D}"/>
              </a:ext>
            </a:extLst>
          </p:cNvPr>
          <p:cNvSpPr/>
          <p:nvPr/>
        </p:nvSpPr>
        <p:spPr>
          <a:xfrm>
            <a:off x="0" y="-38910"/>
            <a:ext cx="12211454" cy="631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8D60B-2CCC-7554-E82C-6EEC51BCD98F}"/>
              </a:ext>
            </a:extLst>
          </p:cNvPr>
          <p:cNvSpPr txBox="1"/>
          <p:nvPr/>
        </p:nvSpPr>
        <p:spPr>
          <a:xfrm>
            <a:off x="107004" y="120562"/>
            <a:ext cx="46324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LABEL POWERSET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C91968-2E84-D274-008E-7E53A84DCDE1}"/>
              </a:ext>
            </a:extLst>
          </p:cNvPr>
          <p:cNvSpPr/>
          <p:nvPr/>
        </p:nvSpPr>
        <p:spPr>
          <a:xfrm>
            <a:off x="0" y="6553435"/>
            <a:ext cx="12192000" cy="309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C539D551-3A82-2AE9-56DF-50080AB39E87}"/>
              </a:ext>
            </a:extLst>
          </p:cNvPr>
          <p:cNvSpPr txBox="1">
            <a:spLocks/>
          </p:cNvSpPr>
          <p:nvPr/>
        </p:nvSpPr>
        <p:spPr>
          <a:xfrm>
            <a:off x="-19455" y="6553435"/>
            <a:ext cx="670965" cy="309109"/>
          </a:xfrm>
          <a:prstGeom prst="rect">
            <a:avLst/>
          </a:prstGeom>
        </p:spPr>
        <p:txBody>
          <a:bodyPr anchor="ctr"/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Avenir Next LT Pro" panose="020B05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A5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B0B86AF-6C5C-E88A-DE28-12D0DA65F050}"/>
              </a:ext>
            </a:extLst>
          </p:cNvPr>
          <p:cNvSpPr/>
          <p:nvPr/>
        </p:nvSpPr>
        <p:spPr>
          <a:xfrm>
            <a:off x="11352486" y="6625874"/>
            <a:ext cx="699021" cy="146402"/>
          </a:xfrm>
          <a:prstGeom prst="roundRect">
            <a:avLst/>
          </a:prstGeom>
          <a:solidFill>
            <a:schemeClr val="lt1">
              <a:alpha val="8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Anexos</a:t>
            </a:r>
            <a:endParaRPr lang="es-CL" sz="1050" dirty="0">
              <a:solidFill>
                <a:schemeClr val="accent1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FF9E23-911D-FE41-86FD-46070BE0983D}"/>
              </a:ext>
            </a:extLst>
          </p:cNvPr>
          <p:cNvSpPr txBox="1"/>
          <p:nvPr/>
        </p:nvSpPr>
        <p:spPr>
          <a:xfrm>
            <a:off x="8387215" y="4814803"/>
            <a:ext cx="7734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dirty="0" err="1">
                <a:latin typeface="Avenir Next LT Pro" panose="020B0504020202020204" pitchFamily="34" charset="0"/>
              </a:rPr>
              <a:t>Circle</a:t>
            </a:r>
            <a:endParaRPr lang="es-CL" sz="2000" dirty="0">
              <a:latin typeface="Avenir Next LT Pro" panose="020B05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522425-63A8-7A8F-9AF7-B8584C739574}"/>
              </a:ext>
            </a:extLst>
          </p:cNvPr>
          <p:cNvSpPr txBox="1"/>
          <p:nvPr/>
        </p:nvSpPr>
        <p:spPr>
          <a:xfrm>
            <a:off x="7818572" y="5196813"/>
            <a:ext cx="11372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dirty="0" err="1">
                <a:latin typeface="Avenir Next LT Pro" panose="020B0504020202020204" pitchFamily="34" charset="0"/>
              </a:rPr>
              <a:t>Star</a:t>
            </a:r>
            <a:endParaRPr lang="es-CL" sz="1600" dirty="0">
              <a:latin typeface="Avenir Next LT Pro" panose="020B05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249BFE-B65C-93E0-2BC6-E6EF11F955D6}"/>
              </a:ext>
            </a:extLst>
          </p:cNvPr>
          <p:cNvSpPr txBox="1"/>
          <p:nvPr/>
        </p:nvSpPr>
        <p:spPr>
          <a:xfrm>
            <a:off x="8975180" y="5120319"/>
            <a:ext cx="9448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dirty="0" err="1">
                <a:latin typeface="Avenir Next LT Pro" panose="020B0504020202020204" pitchFamily="34" charset="0"/>
              </a:rPr>
              <a:t>Dot</a:t>
            </a:r>
            <a:endParaRPr lang="es-CL" sz="1600" dirty="0">
              <a:latin typeface="Avenir Next LT Pro" panose="020B05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5D2843-FEA3-A50C-6A6E-A66F78678FA5}"/>
              </a:ext>
            </a:extLst>
          </p:cNvPr>
          <p:cNvSpPr txBox="1"/>
          <p:nvPr/>
        </p:nvSpPr>
        <p:spPr>
          <a:xfrm>
            <a:off x="8411353" y="5920426"/>
            <a:ext cx="11372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dirty="0">
                <a:latin typeface="Avenir Next LT Pro" panose="020B0504020202020204" pitchFamily="34" charset="0"/>
              </a:rPr>
              <a:t>Line</a:t>
            </a:r>
            <a:endParaRPr lang="es-CL" sz="2000" dirty="0">
              <a:latin typeface="Avenir Next LT Pro" panose="020B05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F538D-0B6B-0537-E219-199E3715F762}"/>
              </a:ext>
            </a:extLst>
          </p:cNvPr>
          <p:cNvSpPr txBox="1"/>
          <p:nvPr/>
        </p:nvSpPr>
        <p:spPr>
          <a:xfrm>
            <a:off x="8387214" y="5567265"/>
            <a:ext cx="11372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dirty="0">
                <a:latin typeface="Avenir Next LT Pro" panose="020B0504020202020204" pitchFamily="34" charset="0"/>
              </a:rPr>
              <a:t>Horizontal</a:t>
            </a:r>
            <a:endParaRPr lang="es-CL" sz="2000" dirty="0">
              <a:latin typeface="Avenir Next LT Pro" panose="020B0504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2AEDCC3-84C0-DC7D-E26A-B0640BCD1DC7}"/>
              </a:ext>
            </a:extLst>
          </p:cNvPr>
          <p:cNvSpPr/>
          <p:nvPr/>
        </p:nvSpPr>
        <p:spPr>
          <a:xfrm>
            <a:off x="8074677" y="4654573"/>
            <a:ext cx="1810638" cy="1810638"/>
          </a:xfrm>
          <a:prstGeom prst="ellipse">
            <a:avLst/>
          </a:prstGeom>
          <a:noFill/>
          <a:ln>
            <a:solidFill>
              <a:srgbClr val="20386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9A3ED7-3B60-9DEE-50C0-A6FF369ED4CF}"/>
              </a:ext>
            </a:extLst>
          </p:cNvPr>
          <p:cNvSpPr txBox="1"/>
          <p:nvPr/>
        </p:nvSpPr>
        <p:spPr>
          <a:xfrm>
            <a:off x="8418932" y="1027564"/>
            <a:ext cx="7734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dirty="0" err="1">
                <a:latin typeface="Avenir Next LT Pro" panose="020B0504020202020204" pitchFamily="34" charset="0"/>
              </a:rPr>
              <a:t>Circle</a:t>
            </a:r>
            <a:endParaRPr lang="es-CL" sz="2000" dirty="0">
              <a:latin typeface="Avenir Next LT Pro" panose="020B05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BB2298-FB99-EC67-6F5C-588517EA14C4}"/>
              </a:ext>
            </a:extLst>
          </p:cNvPr>
          <p:cNvSpPr txBox="1"/>
          <p:nvPr/>
        </p:nvSpPr>
        <p:spPr>
          <a:xfrm>
            <a:off x="9023501" y="1393659"/>
            <a:ext cx="9448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dirty="0" err="1">
                <a:latin typeface="Avenir Next LT Pro" panose="020B0504020202020204" pitchFamily="34" charset="0"/>
              </a:rPr>
              <a:t>Dot</a:t>
            </a:r>
            <a:endParaRPr lang="es-CL" sz="1600" dirty="0">
              <a:latin typeface="Avenir Next LT Pro" panose="020B05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DF5C72-7BCB-07C7-7BE4-88427B464C51}"/>
              </a:ext>
            </a:extLst>
          </p:cNvPr>
          <p:cNvSpPr txBox="1"/>
          <p:nvPr/>
        </p:nvSpPr>
        <p:spPr>
          <a:xfrm>
            <a:off x="8131506" y="1607228"/>
            <a:ext cx="11372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dirty="0">
                <a:latin typeface="Avenir Next LT Pro" panose="020B0504020202020204" pitchFamily="34" charset="0"/>
              </a:rPr>
              <a:t>Line</a:t>
            </a:r>
            <a:endParaRPr lang="es-CL" sz="2000" dirty="0">
              <a:latin typeface="Avenir Next LT Pro" panose="020B05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568DE56-F772-1B7C-7886-C91308E702E8}"/>
              </a:ext>
            </a:extLst>
          </p:cNvPr>
          <p:cNvSpPr/>
          <p:nvPr/>
        </p:nvSpPr>
        <p:spPr>
          <a:xfrm>
            <a:off x="8063376" y="647394"/>
            <a:ext cx="1810638" cy="1810638"/>
          </a:xfrm>
          <a:prstGeom prst="ellipse">
            <a:avLst/>
          </a:prstGeom>
          <a:noFill/>
          <a:ln>
            <a:solidFill>
              <a:srgbClr val="20386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061EAD-3F48-1013-5E06-BC5207EEEA47}"/>
              </a:ext>
            </a:extLst>
          </p:cNvPr>
          <p:cNvSpPr txBox="1"/>
          <p:nvPr/>
        </p:nvSpPr>
        <p:spPr>
          <a:xfrm>
            <a:off x="8375914" y="2780338"/>
            <a:ext cx="7734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dirty="0" err="1">
                <a:latin typeface="Avenir Next LT Pro" panose="020B0504020202020204" pitchFamily="34" charset="0"/>
              </a:rPr>
              <a:t>Circle</a:t>
            </a:r>
            <a:endParaRPr lang="es-CL" sz="2000" dirty="0">
              <a:latin typeface="Avenir Next LT Pro" panose="020B05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5841B0-5385-3E58-528F-C67E7FC54852}"/>
              </a:ext>
            </a:extLst>
          </p:cNvPr>
          <p:cNvSpPr txBox="1"/>
          <p:nvPr/>
        </p:nvSpPr>
        <p:spPr>
          <a:xfrm>
            <a:off x="8980483" y="3146433"/>
            <a:ext cx="9448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dirty="0" err="1">
                <a:latin typeface="Avenir Next LT Pro" panose="020B0504020202020204" pitchFamily="34" charset="0"/>
              </a:rPr>
              <a:t>Dot</a:t>
            </a:r>
            <a:endParaRPr lang="es-CL" sz="1600" dirty="0">
              <a:latin typeface="Avenir Next LT Pro" panose="020B05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F27DBE-6668-E608-9F40-9CC65187738E}"/>
              </a:ext>
            </a:extLst>
          </p:cNvPr>
          <p:cNvSpPr txBox="1"/>
          <p:nvPr/>
        </p:nvSpPr>
        <p:spPr>
          <a:xfrm>
            <a:off x="8088488" y="3360002"/>
            <a:ext cx="11372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dirty="0">
                <a:latin typeface="Avenir Next LT Pro" panose="020B0504020202020204" pitchFamily="34" charset="0"/>
              </a:rPr>
              <a:t>Line</a:t>
            </a:r>
            <a:endParaRPr lang="es-CL" sz="2000" dirty="0">
              <a:latin typeface="Avenir Next LT Pro" panose="020B050402020202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2169A0-8CA8-5379-DC65-D25A741F7879}"/>
              </a:ext>
            </a:extLst>
          </p:cNvPr>
          <p:cNvSpPr/>
          <p:nvPr/>
        </p:nvSpPr>
        <p:spPr>
          <a:xfrm>
            <a:off x="8063376" y="2620108"/>
            <a:ext cx="1810637" cy="1810637"/>
          </a:xfrm>
          <a:prstGeom prst="ellipse">
            <a:avLst/>
          </a:prstGeom>
          <a:noFill/>
          <a:ln>
            <a:solidFill>
              <a:srgbClr val="20386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92CA05-50D8-ED0B-5BB3-EF3570C69904}"/>
              </a:ext>
            </a:extLst>
          </p:cNvPr>
          <p:cNvSpPr txBox="1"/>
          <p:nvPr/>
        </p:nvSpPr>
        <p:spPr>
          <a:xfrm>
            <a:off x="8657130" y="3742848"/>
            <a:ext cx="11372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dirty="0" err="1">
                <a:latin typeface="Avenir Next LT Pro" panose="020B0504020202020204" pitchFamily="34" charset="0"/>
              </a:rPr>
              <a:t>Star</a:t>
            </a:r>
            <a:endParaRPr lang="es-CL" sz="1600" dirty="0">
              <a:latin typeface="Avenir Next LT Pro" panose="020B0504020202020204" pitchFamily="34" charset="0"/>
            </a:endParaRPr>
          </a:p>
        </p:txBody>
      </p:sp>
      <p:pic>
        <p:nvPicPr>
          <p:cNvPr id="31" name="Picture 30" descr="Circle&#10;&#10;Description automatically generated">
            <a:extLst>
              <a:ext uri="{FF2B5EF4-FFF2-40B4-BE49-F238E27FC236}">
                <a16:creationId xmlns:a16="http://schemas.microsoft.com/office/drawing/2014/main" id="{243DA451-CA0E-2932-61D2-6F1055974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372" y="2559850"/>
            <a:ext cx="1824266" cy="1839770"/>
          </a:xfrm>
          <a:prstGeom prst="rect">
            <a:avLst/>
          </a:prstGeom>
        </p:spPr>
      </p:pic>
      <p:pic>
        <p:nvPicPr>
          <p:cNvPr id="32" name="Picture 31" descr="Factory machine - Free industry icons">
            <a:extLst>
              <a:ext uri="{FF2B5EF4-FFF2-40B4-BE49-F238E27FC236}">
                <a16:creationId xmlns:a16="http://schemas.microsoft.com/office/drawing/2014/main" id="{878B4324-638D-88E5-9161-2D42CB21D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324" y="3109421"/>
            <a:ext cx="751132" cy="75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C5B6F2A-2230-BC51-4048-F354634EA596}"/>
              </a:ext>
            </a:extLst>
          </p:cNvPr>
          <p:cNvCxnSpPr>
            <a:stCxn id="31" idx="3"/>
            <a:endCxn id="32" idx="1"/>
          </p:cNvCxnSpPr>
          <p:nvPr/>
        </p:nvCxnSpPr>
        <p:spPr>
          <a:xfrm>
            <a:off x="4356638" y="3479735"/>
            <a:ext cx="1370686" cy="5252"/>
          </a:xfrm>
          <a:prstGeom prst="straightConnector1">
            <a:avLst/>
          </a:prstGeom>
          <a:ln w="38100">
            <a:solidFill>
              <a:srgbClr val="203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DBF0D97-7AF6-7F23-3F3C-F5BBF1B9C10C}"/>
              </a:ext>
            </a:extLst>
          </p:cNvPr>
          <p:cNvCxnSpPr>
            <a:cxnSpLocks/>
            <a:stCxn id="32" idx="3"/>
            <a:endCxn id="29" idx="2"/>
          </p:cNvCxnSpPr>
          <p:nvPr/>
        </p:nvCxnSpPr>
        <p:spPr>
          <a:xfrm>
            <a:off x="6478456" y="3484987"/>
            <a:ext cx="1584920" cy="4044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B695C84-49A1-91FB-741B-BD1751F50D45}"/>
              </a:ext>
            </a:extLst>
          </p:cNvPr>
          <p:cNvSpPr txBox="1"/>
          <p:nvPr/>
        </p:nvSpPr>
        <p:spPr>
          <a:xfrm>
            <a:off x="5423021" y="2526204"/>
            <a:ext cx="13706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b="1" dirty="0" err="1">
                <a:solidFill>
                  <a:srgbClr val="FFC000"/>
                </a:solidFill>
                <a:latin typeface="Avenir Next LT Pro" panose="020B0504020202020204" pitchFamily="34" charset="0"/>
              </a:rPr>
              <a:t>Clf</a:t>
            </a:r>
            <a:r>
              <a:rPr lang="es-ES" sz="16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. Multiclase</a:t>
            </a:r>
            <a:endParaRPr lang="es-CL" sz="1600" b="1" dirty="0">
              <a:solidFill>
                <a:srgbClr val="FFC000"/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164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B23E626-3657-24E8-B18E-C75DC7636C84}"/>
              </a:ext>
            </a:extLst>
          </p:cNvPr>
          <p:cNvSpPr/>
          <p:nvPr/>
        </p:nvSpPr>
        <p:spPr>
          <a:xfrm>
            <a:off x="0" y="-38910"/>
            <a:ext cx="12211454" cy="631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>
            <a:off x="-19455" y="6553435"/>
            <a:ext cx="12192000" cy="309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67302-D18E-86AE-B1E5-DF680CE27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9455" y="6553435"/>
            <a:ext cx="670965" cy="309109"/>
          </a:xfrm>
        </p:spPr>
        <p:txBody>
          <a:bodyPr/>
          <a:lstStyle/>
          <a:p>
            <a:fld id="{940E5692-7E19-4264-9402-ABE23259D7A1}" type="slidenum">
              <a:rPr lang="es-CL" smtClean="0"/>
              <a:pPr/>
              <a:t>5</a:t>
            </a:fld>
            <a:r>
              <a:rPr lang="es-CL" dirty="0"/>
              <a:t>/27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BD3E38-81E4-7B0E-2135-EBC40E68431C}"/>
              </a:ext>
            </a:extLst>
          </p:cNvPr>
          <p:cNvSpPr/>
          <p:nvPr/>
        </p:nvSpPr>
        <p:spPr>
          <a:xfrm>
            <a:off x="6389356" y="6625030"/>
            <a:ext cx="1147077" cy="162053"/>
          </a:xfrm>
          <a:prstGeom prst="roundRect">
            <a:avLst/>
          </a:prstGeom>
          <a:solidFill>
            <a:schemeClr val="lt1">
              <a:alpha val="8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1. Introducción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2A829F2-A7E0-CB84-1D34-3E13B0AEA9D4}"/>
              </a:ext>
            </a:extLst>
          </p:cNvPr>
          <p:cNvSpPr/>
          <p:nvPr/>
        </p:nvSpPr>
        <p:spPr>
          <a:xfrm>
            <a:off x="7626729" y="6625031"/>
            <a:ext cx="957667" cy="162052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2. Objetivos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AA0F4E5-7FCD-8A7E-C2D6-2D2460233BD2}"/>
              </a:ext>
            </a:extLst>
          </p:cNvPr>
          <p:cNvSpPr/>
          <p:nvPr/>
        </p:nvSpPr>
        <p:spPr>
          <a:xfrm>
            <a:off x="8645777" y="6625031"/>
            <a:ext cx="1147077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3. Metodología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DDD8CD-BDC1-6437-046C-1054046295DD}"/>
              </a:ext>
            </a:extLst>
          </p:cNvPr>
          <p:cNvSpPr/>
          <p:nvPr/>
        </p:nvSpPr>
        <p:spPr>
          <a:xfrm>
            <a:off x="10938148" y="6625873"/>
            <a:ext cx="1168605" cy="161211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5. Conclusiones</a:t>
            </a:r>
            <a:endParaRPr lang="es-CL" sz="1050" dirty="0">
              <a:solidFill>
                <a:schemeClr val="accent1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80CFA32-9EA2-ED41-C49B-2706A8389EEB}"/>
              </a:ext>
            </a:extLst>
          </p:cNvPr>
          <p:cNvSpPr/>
          <p:nvPr/>
        </p:nvSpPr>
        <p:spPr>
          <a:xfrm>
            <a:off x="9854235" y="6625031"/>
            <a:ext cx="1022532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4. Resultados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340A3C-92E0-FA9D-F368-F4265501AB90}"/>
              </a:ext>
            </a:extLst>
          </p:cNvPr>
          <p:cNvSpPr txBox="1"/>
          <p:nvPr/>
        </p:nvSpPr>
        <p:spPr>
          <a:xfrm>
            <a:off x="107004" y="120562"/>
            <a:ext cx="46324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CONTEXTO</a:t>
            </a:r>
            <a:endParaRPr lang="es-CL" sz="1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991C0F-51A1-8CB7-3618-589FCF1343FA}"/>
              </a:ext>
            </a:extLst>
          </p:cNvPr>
          <p:cNvSpPr txBox="1"/>
          <p:nvPr/>
        </p:nvSpPr>
        <p:spPr>
          <a:xfrm>
            <a:off x="751840" y="2933812"/>
            <a:ext cx="4267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40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PROBLEMA</a:t>
            </a:r>
            <a:endParaRPr lang="es-CL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AAE612-082D-DC78-B5F5-37F04750D998}"/>
              </a:ext>
            </a:extLst>
          </p:cNvPr>
          <p:cNvSpPr txBox="1"/>
          <p:nvPr/>
        </p:nvSpPr>
        <p:spPr>
          <a:xfrm>
            <a:off x="5988516" y="2521059"/>
            <a:ext cx="529336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000" dirty="0">
                <a:latin typeface="Avenir Next LT Pro" panose="020B0504020202020204" pitchFamily="34" charset="0"/>
              </a:rPr>
              <a:t>Proceso</a:t>
            </a:r>
            <a:r>
              <a:rPr lang="es-CL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 tedioso</a:t>
            </a:r>
            <a:r>
              <a:rPr lang="es-CL" sz="2000" dirty="0">
                <a:latin typeface="Avenir Next LT Pro" panose="020B0504020202020204" pitchFamily="34" charset="0"/>
              </a:rPr>
              <a:t>, etiquetar muchos artefactos podría requerir muchas </a:t>
            </a:r>
            <a:r>
              <a:rPr lang="es-CL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horas de trabajo experto.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5B9F05-8CC0-644A-09CA-A1F8167B1365}"/>
              </a:ext>
            </a:extLst>
          </p:cNvPr>
          <p:cNvSpPr txBox="1"/>
          <p:nvPr/>
        </p:nvSpPr>
        <p:spPr>
          <a:xfrm>
            <a:off x="751840" y="3431023"/>
            <a:ext cx="54559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4000" b="1" i="0" u="none" strike="noStrike" dirty="0">
                <a:solidFill>
                  <a:srgbClr val="FFC000"/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OPORTUNIDAD</a:t>
            </a:r>
            <a:endParaRPr lang="es-CL" sz="1200" b="1" dirty="0">
              <a:solidFill>
                <a:srgbClr val="FFC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BF3C3DB-A32C-B25B-DA84-FE40796E07A8}"/>
              </a:ext>
            </a:extLst>
          </p:cNvPr>
          <p:cNvSpPr txBox="1"/>
          <p:nvPr/>
        </p:nvSpPr>
        <p:spPr>
          <a:xfrm>
            <a:off x="5988516" y="3426977"/>
            <a:ext cx="51917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000" dirty="0">
                <a:latin typeface="Avenir Next LT Pro" panose="020B0504020202020204" pitchFamily="34" charset="0"/>
              </a:rPr>
              <a:t>Contribuir al área desde la </a:t>
            </a:r>
            <a:r>
              <a:rPr lang="es-CL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Computación</a:t>
            </a:r>
            <a:r>
              <a:rPr lang="es-CL" sz="2000" dirty="0">
                <a:latin typeface="Avenir Next LT Pro" panose="020B0504020202020204" pitchFamily="34" charset="0"/>
              </a:rPr>
              <a:t> y la </a:t>
            </a:r>
            <a:r>
              <a:rPr lang="es-CL" sz="2000" b="1" dirty="0">
                <a:solidFill>
                  <a:schemeClr val="accent4"/>
                </a:solidFill>
                <a:latin typeface="Avenir Next LT Pro" panose="020B0504020202020204" pitchFamily="34" charset="0"/>
              </a:rPr>
              <a:t>Ciencia de Datos.</a:t>
            </a:r>
          </a:p>
        </p:txBody>
      </p:sp>
    </p:spTree>
    <p:extLst>
      <p:ext uri="{BB962C8B-B14F-4D97-AF65-F5344CB8AC3E}">
        <p14:creationId xmlns:p14="http://schemas.microsoft.com/office/powerpoint/2010/main" val="33058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59259E-6 L -0.00039 -0.0520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26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  <p:bldP spid="2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411794-D8A4-ACF6-D8A1-D4000E468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E5692-7E19-4264-9402-ABE23259D7A1}" type="slidenum">
              <a:rPr lang="es-CL" smtClean="0"/>
              <a:t>50</a:t>
            </a:fld>
            <a:endParaRPr lang="es-C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14BC0C-E679-BFC8-3EEC-A3B326FB1C8D}"/>
              </a:ext>
            </a:extLst>
          </p:cNvPr>
          <p:cNvSpPr/>
          <p:nvPr/>
        </p:nvSpPr>
        <p:spPr>
          <a:xfrm>
            <a:off x="0" y="-38910"/>
            <a:ext cx="12211454" cy="631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8D60B-2CCC-7554-E82C-6EEC51BCD98F}"/>
              </a:ext>
            </a:extLst>
          </p:cNvPr>
          <p:cNvSpPr txBox="1"/>
          <p:nvPr/>
        </p:nvSpPr>
        <p:spPr>
          <a:xfrm>
            <a:off x="107004" y="120562"/>
            <a:ext cx="46324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LABEL POWERSET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C91968-2E84-D274-008E-7E53A84DCDE1}"/>
              </a:ext>
            </a:extLst>
          </p:cNvPr>
          <p:cNvSpPr/>
          <p:nvPr/>
        </p:nvSpPr>
        <p:spPr>
          <a:xfrm>
            <a:off x="0" y="6553435"/>
            <a:ext cx="12192000" cy="309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C539D551-3A82-2AE9-56DF-50080AB39E87}"/>
              </a:ext>
            </a:extLst>
          </p:cNvPr>
          <p:cNvSpPr txBox="1">
            <a:spLocks/>
          </p:cNvSpPr>
          <p:nvPr/>
        </p:nvSpPr>
        <p:spPr>
          <a:xfrm>
            <a:off x="-19455" y="6553435"/>
            <a:ext cx="670965" cy="309109"/>
          </a:xfrm>
          <a:prstGeom prst="rect">
            <a:avLst/>
          </a:prstGeom>
        </p:spPr>
        <p:txBody>
          <a:bodyPr anchor="ctr"/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Avenir Next LT Pro" panose="020B05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A5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B0B86AF-6C5C-E88A-DE28-12D0DA65F050}"/>
              </a:ext>
            </a:extLst>
          </p:cNvPr>
          <p:cNvSpPr/>
          <p:nvPr/>
        </p:nvSpPr>
        <p:spPr>
          <a:xfrm>
            <a:off x="11352486" y="6625874"/>
            <a:ext cx="699021" cy="146402"/>
          </a:xfrm>
          <a:prstGeom prst="roundRect">
            <a:avLst/>
          </a:prstGeom>
          <a:solidFill>
            <a:schemeClr val="lt1">
              <a:alpha val="8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Anexos</a:t>
            </a:r>
            <a:endParaRPr lang="es-CL" sz="1050" dirty="0">
              <a:solidFill>
                <a:schemeClr val="accent1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FF9E23-911D-FE41-86FD-46070BE0983D}"/>
              </a:ext>
            </a:extLst>
          </p:cNvPr>
          <p:cNvSpPr txBox="1"/>
          <p:nvPr/>
        </p:nvSpPr>
        <p:spPr>
          <a:xfrm>
            <a:off x="8387215" y="4814803"/>
            <a:ext cx="7734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dirty="0" err="1">
                <a:latin typeface="Avenir Next LT Pro" panose="020B0504020202020204" pitchFamily="34" charset="0"/>
              </a:rPr>
              <a:t>Circle</a:t>
            </a:r>
            <a:endParaRPr lang="es-CL" sz="2000" dirty="0">
              <a:latin typeface="Avenir Next LT Pro" panose="020B05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522425-63A8-7A8F-9AF7-B8584C739574}"/>
              </a:ext>
            </a:extLst>
          </p:cNvPr>
          <p:cNvSpPr txBox="1"/>
          <p:nvPr/>
        </p:nvSpPr>
        <p:spPr>
          <a:xfrm>
            <a:off x="7818572" y="5196813"/>
            <a:ext cx="11372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dirty="0" err="1">
                <a:latin typeface="Avenir Next LT Pro" panose="020B0504020202020204" pitchFamily="34" charset="0"/>
              </a:rPr>
              <a:t>Star</a:t>
            </a:r>
            <a:endParaRPr lang="es-CL" sz="1600" dirty="0">
              <a:latin typeface="Avenir Next LT Pro" panose="020B05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249BFE-B65C-93E0-2BC6-E6EF11F955D6}"/>
              </a:ext>
            </a:extLst>
          </p:cNvPr>
          <p:cNvSpPr txBox="1"/>
          <p:nvPr/>
        </p:nvSpPr>
        <p:spPr>
          <a:xfrm>
            <a:off x="8975180" y="5120319"/>
            <a:ext cx="9448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dirty="0" err="1">
                <a:latin typeface="Avenir Next LT Pro" panose="020B0504020202020204" pitchFamily="34" charset="0"/>
              </a:rPr>
              <a:t>Dot</a:t>
            </a:r>
            <a:endParaRPr lang="es-CL" sz="1600" dirty="0">
              <a:latin typeface="Avenir Next LT Pro" panose="020B05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5D2843-FEA3-A50C-6A6E-A66F78678FA5}"/>
              </a:ext>
            </a:extLst>
          </p:cNvPr>
          <p:cNvSpPr txBox="1"/>
          <p:nvPr/>
        </p:nvSpPr>
        <p:spPr>
          <a:xfrm>
            <a:off x="8411353" y="5920426"/>
            <a:ext cx="11372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dirty="0">
                <a:latin typeface="Avenir Next LT Pro" panose="020B0504020202020204" pitchFamily="34" charset="0"/>
              </a:rPr>
              <a:t>Line</a:t>
            </a:r>
            <a:endParaRPr lang="es-CL" sz="2000" dirty="0">
              <a:latin typeface="Avenir Next LT Pro" panose="020B05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4F538D-0B6B-0537-E219-199E3715F762}"/>
              </a:ext>
            </a:extLst>
          </p:cNvPr>
          <p:cNvSpPr txBox="1"/>
          <p:nvPr/>
        </p:nvSpPr>
        <p:spPr>
          <a:xfrm>
            <a:off x="8387214" y="5567265"/>
            <a:ext cx="11372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dirty="0">
                <a:latin typeface="Avenir Next LT Pro" panose="020B0504020202020204" pitchFamily="34" charset="0"/>
              </a:rPr>
              <a:t>Horizontal</a:t>
            </a:r>
            <a:endParaRPr lang="es-CL" sz="2000" dirty="0">
              <a:latin typeface="Avenir Next LT Pro" panose="020B050402020202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2AEDCC3-84C0-DC7D-E26A-B0640BCD1DC7}"/>
              </a:ext>
            </a:extLst>
          </p:cNvPr>
          <p:cNvSpPr/>
          <p:nvPr/>
        </p:nvSpPr>
        <p:spPr>
          <a:xfrm>
            <a:off x="8074677" y="4654573"/>
            <a:ext cx="1810638" cy="1810638"/>
          </a:xfrm>
          <a:prstGeom prst="ellipse">
            <a:avLst/>
          </a:prstGeom>
          <a:noFill/>
          <a:ln>
            <a:solidFill>
              <a:srgbClr val="20386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9A3ED7-3B60-9DEE-50C0-A6FF369ED4CF}"/>
              </a:ext>
            </a:extLst>
          </p:cNvPr>
          <p:cNvSpPr txBox="1"/>
          <p:nvPr/>
        </p:nvSpPr>
        <p:spPr>
          <a:xfrm>
            <a:off x="8418932" y="1027564"/>
            <a:ext cx="7734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dirty="0" err="1">
                <a:latin typeface="Avenir Next LT Pro" panose="020B0504020202020204" pitchFamily="34" charset="0"/>
              </a:rPr>
              <a:t>Circle</a:t>
            </a:r>
            <a:endParaRPr lang="es-CL" sz="2000" dirty="0">
              <a:latin typeface="Avenir Next LT Pro" panose="020B05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BB2298-FB99-EC67-6F5C-588517EA14C4}"/>
              </a:ext>
            </a:extLst>
          </p:cNvPr>
          <p:cNvSpPr txBox="1"/>
          <p:nvPr/>
        </p:nvSpPr>
        <p:spPr>
          <a:xfrm>
            <a:off x="9023501" y="1393659"/>
            <a:ext cx="9448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dirty="0" err="1">
                <a:latin typeface="Avenir Next LT Pro" panose="020B0504020202020204" pitchFamily="34" charset="0"/>
              </a:rPr>
              <a:t>Dot</a:t>
            </a:r>
            <a:endParaRPr lang="es-CL" sz="1600" dirty="0">
              <a:latin typeface="Avenir Next LT Pro" panose="020B05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DF5C72-7BCB-07C7-7BE4-88427B464C51}"/>
              </a:ext>
            </a:extLst>
          </p:cNvPr>
          <p:cNvSpPr txBox="1"/>
          <p:nvPr/>
        </p:nvSpPr>
        <p:spPr>
          <a:xfrm>
            <a:off x="8131506" y="1607228"/>
            <a:ext cx="11372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dirty="0">
                <a:latin typeface="Avenir Next LT Pro" panose="020B0504020202020204" pitchFamily="34" charset="0"/>
              </a:rPr>
              <a:t>Line</a:t>
            </a:r>
            <a:endParaRPr lang="es-CL" sz="2000" dirty="0">
              <a:latin typeface="Avenir Next LT Pro" panose="020B05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568DE56-F772-1B7C-7886-C91308E702E8}"/>
              </a:ext>
            </a:extLst>
          </p:cNvPr>
          <p:cNvSpPr/>
          <p:nvPr/>
        </p:nvSpPr>
        <p:spPr>
          <a:xfrm>
            <a:off x="8063376" y="647394"/>
            <a:ext cx="1810638" cy="1810638"/>
          </a:xfrm>
          <a:prstGeom prst="ellipse">
            <a:avLst/>
          </a:prstGeom>
          <a:noFill/>
          <a:ln>
            <a:solidFill>
              <a:srgbClr val="20386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2061EAD-3F48-1013-5E06-BC5207EEEA47}"/>
              </a:ext>
            </a:extLst>
          </p:cNvPr>
          <p:cNvSpPr txBox="1"/>
          <p:nvPr/>
        </p:nvSpPr>
        <p:spPr>
          <a:xfrm>
            <a:off x="8375914" y="2780338"/>
            <a:ext cx="7734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dirty="0" err="1">
                <a:latin typeface="Avenir Next LT Pro" panose="020B0504020202020204" pitchFamily="34" charset="0"/>
              </a:rPr>
              <a:t>Circle</a:t>
            </a:r>
            <a:endParaRPr lang="es-CL" sz="2000" dirty="0">
              <a:latin typeface="Avenir Next LT Pro" panose="020B05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35841B0-5385-3E58-528F-C67E7FC54852}"/>
              </a:ext>
            </a:extLst>
          </p:cNvPr>
          <p:cNvSpPr txBox="1"/>
          <p:nvPr/>
        </p:nvSpPr>
        <p:spPr>
          <a:xfrm>
            <a:off x="8980483" y="3146433"/>
            <a:ext cx="9448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dirty="0" err="1">
                <a:latin typeface="Avenir Next LT Pro" panose="020B0504020202020204" pitchFamily="34" charset="0"/>
              </a:rPr>
              <a:t>Dot</a:t>
            </a:r>
            <a:endParaRPr lang="es-CL" sz="1600" dirty="0">
              <a:latin typeface="Avenir Next LT Pro" panose="020B05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F27DBE-6668-E608-9F40-9CC65187738E}"/>
              </a:ext>
            </a:extLst>
          </p:cNvPr>
          <p:cNvSpPr txBox="1"/>
          <p:nvPr/>
        </p:nvSpPr>
        <p:spPr>
          <a:xfrm>
            <a:off x="8088488" y="3360002"/>
            <a:ext cx="11372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dirty="0">
                <a:latin typeface="Avenir Next LT Pro" panose="020B0504020202020204" pitchFamily="34" charset="0"/>
              </a:rPr>
              <a:t>Line</a:t>
            </a:r>
            <a:endParaRPr lang="es-CL" sz="2000" dirty="0">
              <a:latin typeface="Avenir Next LT Pro" panose="020B0504020202020204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42169A0-8CA8-5379-DC65-D25A741F7879}"/>
              </a:ext>
            </a:extLst>
          </p:cNvPr>
          <p:cNvSpPr/>
          <p:nvPr/>
        </p:nvSpPr>
        <p:spPr>
          <a:xfrm>
            <a:off x="8063376" y="2620108"/>
            <a:ext cx="1810637" cy="1810637"/>
          </a:xfrm>
          <a:prstGeom prst="ellipse">
            <a:avLst/>
          </a:prstGeom>
          <a:noFill/>
          <a:ln>
            <a:solidFill>
              <a:srgbClr val="20386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592CA05-50D8-ED0B-5BB3-EF3570C69904}"/>
              </a:ext>
            </a:extLst>
          </p:cNvPr>
          <p:cNvSpPr txBox="1"/>
          <p:nvPr/>
        </p:nvSpPr>
        <p:spPr>
          <a:xfrm>
            <a:off x="8657130" y="3742848"/>
            <a:ext cx="11372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dirty="0" err="1">
                <a:latin typeface="Avenir Next LT Pro" panose="020B0504020202020204" pitchFamily="34" charset="0"/>
              </a:rPr>
              <a:t>Star</a:t>
            </a:r>
            <a:endParaRPr lang="es-CL" sz="1600" dirty="0">
              <a:latin typeface="Avenir Next LT Pro" panose="020B0504020202020204" pitchFamily="34" charset="0"/>
            </a:endParaRPr>
          </a:p>
        </p:txBody>
      </p:sp>
      <p:pic>
        <p:nvPicPr>
          <p:cNvPr id="31" name="Picture 30" descr="Circle&#10;&#10;Description automatically generated">
            <a:extLst>
              <a:ext uri="{FF2B5EF4-FFF2-40B4-BE49-F238E27FC236}">
                <a16:creationId xmlns:a16="http://schemas.microsoft.com/office/drawing/2014/main" id="{243DA451-CA0E-2932-61D2-6F1055974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372" y="2559850"/>
            <a:ext cx="1824266" cy="1839770"/>
          </a:xfrm>
          <a:prstGeom prst="rect">
            <a:avLst/>
          </a:prstGeom>
        </p:spPr>
      </p:pic>
      <p:pic>
        <p:nvPicPr>
          <p:cNvPr id="32" name="Picture 31" descr="Factory machine - Free industry icons">
            <a:extLst>
              <a:ext uri="{FF2B5EF4-FFF2-40B4-BE49-F238E27FC236}">
                <a16:creationId xmlns:a16="http://schemas.microsoft.com/office/drawing/2014/main" id="{878B4324-638D-88E5-9161-2D42CB21D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324" y="3109421"/>
            <a:ext cx="751132" cy="75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C5B6F2A-2230-BC51-4048-F354634EA596}"/>
              </a:ext>
            </a:extLst>
          </p:cNvPr>
          <p:cNvCxnSpPr>
            <a:stCxn id="31" idx="3"/>
            <a:endCxn id="32" idx="1"/>
          </p:cNvCxnSpPr>
          <p:nvPr/>
        </p:nvCxnSpPr>
        <p:spPr>
          <a:xfrm>
            <a:off x="4356638" y="3479735"/>
            <a:ext cx="1370686" cy="5252"/>
          </a:xfrm>
          <a:prstGeom prst="straightConnector1">
            <a:avLst/>
          </a:prstGeom>
          <a:ln w="38100">
            <a:solidFill>
              <a:srgbClr val="2038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Curved 38">
            <a:extLst>
              <a:ext uri="{FF2B5EF4-FFF2-40B4-BE49-F238E27FC236}">
                <a16:creationId xmlns:a16="http://schemas.microsoft.com/office/drawing/2014/main" id="{13E83043-F42F-ABB3-410C-7281B9E00801}"/>
              </a:ext>
            </a:extLst>
          </p:cNvPr>
          <p:cNvCxnSpPr>
            <a:cxnSpLocks/>
            <a:stCxn id="32" idx="3"/>
            <a:endCxn id="12" idx="2"/>
          </p:cNvCxnSpPr>
          <p:nvPr/>
        </p:nvCxnSpPr>
        <p:spPr>
          <a:xfrm>
            <a:off x="6478456" y="3484987"/>
            <a:ext cx="1596221" cy="2074905"/>
          </a:xfrm>
          <a:prstGeom prst="curvedConnector3">
            <a:avLst>
              <a:gd name="adj1" fmla="val 50000"/>
            </a:avLst>
          </a:prstGeom>
          <a:ln w="254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EB695C84-49A1-91FB-741B-BD1751F50D45}"/>
              </a:ext>
            </a:extLst>
          </p:cNvPr>
          <p:cNvSpPr txBox="1"/>
          <p:nvPr/>
        </p:nvSpPr>
        <p:spPr>
          <a:xfrm>
            <a:off x="5423021" y="2526204"/>
            <a:ext cx="13706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600" b="1" dirty="0" err="1">
                <a:solidFill>
                  <a:srgbClr val="FFC000"/>
                </a:solidFill>
                <a:latin typeface="Avenir Next LT Pro" panose="020B0504020202020204" pitchFamily="34" charset="0"/>
              </a:rPr>
              <a:t>Clf</a:t>
            </a:r>
            <a:r>
              <a:rPr lang="es-ES" sz="16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. Multiclase</a:t>
            </a:r>
            <a:endParaRPr lang="es-CL" sz="1600" b="1" dirty="0">
              <a:solidFill>
                <a:srgbClr val="FFC000"/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82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411794-D8A4-ACF6-D8A1-D4000E468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E5692-7E19-4264-9402-ABE23259D7A1}" type="slidenum">
              <a:rPr lang="es-CL" smtClean="0"/>
              <a:t>51</a:t>
            </a:fld>
            <a:endParaRPr lang="es-C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14BC0C-E679-BFC8-3EEC-A3B326FB1C8D}"/>
              </a:ext>
            </a:extLst>
          </p:cNvPr>
          <p:cNvSpPr/>
          <p:nvPr/>
        </p:nvSpPr>
        <p:spPr>
          <a:xfrm>
            <a:off x="0" y="-38910"/>
            <a:ext cx="12211454" cy="631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8D60B-2CCC-7554-E82C-6EEC51BCD98F}"/>
              </a:ext>
            </a:extLst>
          </p:cNvPr>
          <p:cNvSpPr txBox="1"/>
          <p:nvPr/>
        </p:nvSpPr>
        <p:spPr>
          <a:xfrm>
            <a:off x="107004" y="120562"/>
            <a:ext cx="46324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C2AE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C91968-2E84-D274-008E-7E53A84DCDE1}"/>
              </a:ext>
            </a:extLst>
          </p:cNvPr>
          <p:cNvSpPr/>
          <p:nvPr/>
        </p:nvSpPr>
        <p:spPr>
          <a:xfrm>
            <a:off x="0" y="6553435"/>
            <a:ext cx="12192000" cy="309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C539D551-3A82-2AE9-56DF-50080AB39E87}"/>
              </a:ext>
            </a:extLst>
          </p:cNvPr>
          <p:cNvSpPr txBox="1">
            <a:spLocks/>
          </p:cNvSpPr>
          <p:nvPr/>
        </p:nvSpPr>
        <p:spPr>
          <a:xfrm>
            <a:off x="-19455" y="6553435"/>
            <a:ext cx="670965" cy="309109"/>
          </a:xfrm>
          <a:prstGeom prst="rect">
            <a:avLst/>
          </a:prstGeom>
        </p:spPr>
        <p:txBody>
          <a:bodyPr anchor="ctr"/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Avenir Next LT Pro" panose="020B05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A6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B0B86AF-6C5C-E88A-DE28-12D0DA65F050}"/>
              </a:ext>
            </a:extLst>
          </p:cNvPr>
          <p:cNvSpPr/>
          <p:nvPr/>
        </p:nvSpPr>
        <p:spPr>
          <a:xfrm>
            <a:off x="11352486" y="6625874"/>
            <a:ext cx="699021" cy="146402"/>
          </a:xfrm>
          <a:prstGeom prst="roundRect">
            <a:avLst/>
          </a:prstGeom>
          <a:solidFill>
            <a:schemeClr val="lt1">
              <a:alpha val="8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Anexos</a:t>
            </a:r>
            <a:endParaRPr lang="es-CL" sz="1050" dirty="0">
              <a:solidFill>
                <a:schemeClr val="accent1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4E4C8E-68D1-9262-0928-3529AA7DA2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610" y="1623782"/>
            <a:ext cx="5398286" cy="3415658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D20EAA8-3145-C1A9-E7C4-2E0913F47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026" y="1919607"/>
            <a:ext cx="3732314" cy="28240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26E9880-2662-EAE8-4AB6-3C1492BC1F59}"/>
              </a:ext>
            </a:extLst>
          </p:cNvPr>
          <p:cNvSpPr txBox="1"/>
          <p:nvPr/>
        </p:nvSpPr>
        <p:spPr>
          <a:xfrm>
            <a:off x="7543800" y="5763217"/>
            <a:ext cx="2614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800" dirty="0"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Ejemplo </a:t>
            </a:r>
            <a:r>
              <a:rPr lang="es-CL" sz="1800" dirty="0" err="1"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Autoencoder</a:t>
            </a:r>
            <a:endParaRPr lang="es-CL" sz="1800" dirty="0">
              <a:latin typeface="Avenir Next LT Pro" panose="020B0504020202020204" pitchFamily="34" charset="0"/>
              <a:ea typeface="UD Digi Kyokasho NP-R" panose="020B0400000000000000" pitchFamily="18" charset="-128"/>
              <a:cs typeface="Nirmala Text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2E700F-E81E-CCB6-AA19-A82575FE467B}"/>
              </a:ext>
            </a:extLst>
          </p:cNvPr>
          <p:cNvSpPr txBox="1"/>
          <p:nvPr/>
        </p:nvSpPr>
        <p:spPr>
          <a:xfrm>
            <a:off x="1807463" y="5734869"/>
            <a:ext cx="2335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800" dirty="0"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Esquema C2AE</a:t>
            </a:r>
          </a:p>
        </p:txBody>
      </p:sp>
    </p:spTree>
    <p:extLst>
      <p:ext uri="{BB962C8B-B14F-4D97-AF65-F5344CB8AC3E}">
        <p14:creationId xmlns:p14="http://schemas.microsoft.com/office/powerpoint/2010/main" val="292840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411794-D8A4-ACF6-D8A1-D4000E468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E5692-7E19-4264-9402-ABE23259D7A1}" type="slidenum">
              <a:rPr lang="es-CL" smtClean="0"/>
              <a:t>52</a:t>
            </a:fld>
            <a:endParaRPr lang="es-C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14BC0C-E679-BFC8-3EEC-A3B326FB1C8D}"/>
              </a:ext>
            </a:extLst>
          </p:cNvPr>
          <p:cNvSpPr/>
          <p:nvPr/>
        </p:nvSpPr>
        <p:spPr>
          <a:xfrm>
            <a:off x="0" y="-38910"/>
            <a:ext cx="12211454" cy="631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8D60B-2CCC-7554-E82C-6EEC51BCD98F}"/>
              </a:ext>
            </a:extLst>
          </p:cNvPr>
          <p:cNvSpPr txBox="1"/>
          <p:nvPr/>
        </p:nvSpPr>
        <p:spPr>
          <a:xfrm>
            <a:off x="107004" y="120562"/>
            <a:ext cx="46324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CNN-RNN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C91968-2E84-D274-008E-7E53A84DCDE1}"/>
              </a:ext>
            </a:extLst>
          </p:cNvPr>
          <p:cNvSpPr/>
          <p:nvPr/>
        </p:nvSpPr>
        <p:spPr>
          <a:xfrm>
            <a:off x="0" y="6553435"/>
            <a:ext cx="12192000" cy="309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C539D551-3A82-2AE9-56DF-50080AB39E87}"/>
              </a:ext>
            </a:extLst>
          </p:cNvPr>
          <p:cNvSpPr txBox="1">
            <a:spLocks/>
          </p:cNvSpPr>
          <p:nvPr/>
        </p:nvSpPr>
        <p:spPr>
          <a:xfrm>
            <a:off x="-19455" y="6553435"/>
            <a:ext cx="670965" cy="309109"/>
          </a:xfrm>
          <a:prstGeom prst="rect">
            <a:avLst/>
          </a:prstGeom>
        </p:spPr>
        <p:txBody>
          <a:bodyPr anchor="ctr"/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Avenir Next LT Pro" panose="020B05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A7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B0B86AF-6C5C-E88A-DE28-12D0DA65F050}"/>
              </a:ext>
            </a:extLst>
          </p:cNvPr>
          <p:cNvSpPr/>
          <p:nvPr/>
        </p:nvSpPr>
        <p:spPr>
          <a:xfrm>
            <a:off x="11352486" y="6625874"/>
            <a:ext cx="699021" cy="146402"/>
          </a:xfrm>
          <a:prstGeom prst="roundRect">
            <a:avLst/>
          </a:prstGeom>
          <a:solidFill>
            <a:schemeClr val="lt1">
              <a:alpha val="8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Anexos</a:t>
            </a:r>
            <a:endParaRPr lang="es-CL" sz="1050" dirty="0">
              <a:solidFill>
                <a:schemeClr val="accent1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85207818-4FF2-8D98-7A44-97267B35D2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895" y="1515668"/>
            <a:ext cx="3413793" cy="3826663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D7CB783C-164F-88D3-998F-1B302C02F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899" y="1203031"/>
            <a:ext cx="3550206" cy="445193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BCCAF76-4060-3681-29CF-35A12E3866F4}"/>
              </a:ext>
            </a:extLst>
          </p:cNvPr>
          <p:cNvSpPr txBox="1"/>
          <p:nvPr/>
        </p:nvSpPr>
        <p:spPr>
          <a:xfrm>
            <a:off x="7787474" y="5763217"/>
            <a:ext cx="1593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800" dirty="0"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Beam-</a:t>
            </a:r>
            <a:r>
              <a:rPr lang="es-CL" sz="1800" dirty="0" err="1"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Search</a:t>
            </a:r>
            <a:endParaRPr lang="es-CL" sz="1800" dirty="0">
              <a:latin typeface="Avenir Next LT Pro" panose="020B0504020202020204" pitchFamily="34" charset="0"/>
              <a:ea typeface="UD Digi Kyokasho NP-R" panose="020B0400000000000000" pitchFamily="18" charset="-128"/>
              <a:cs typeface="Nirmala Text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C1B7CF-3429-77EB-B53F-26583A626376}"/>
              </a:ext>
            </a:extLst>
          </p:cNvPr>
          <p:cNvSpPr txBox="1"/>
          <p:nvPr/>
        </p:nvSpPr>
        <p:spPr>
          <a:xfrm>
            <a:off x="2371819" y="5734869"/>
            <a:ext cx="2335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800" dirty="0"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Esquema CNN-RNN</a:t>
            </a:r>
          </a:p>
        </p:txBody>
      </p:sp>
    </p:spTree>
    <p:extLst>
      <p:ext uri="{BB962C8B-B14F-4D97-AF65-F5344CB8AC3E}">
        <p14:creationId xmlns:p14="http://schemas.microsoft.com/office/powerpoint/2010/main" val="150223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411794-D8A4-ACF6-D8A1-D4000E468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E5692-7E19-4264-9402-ABE23259D7A1}" type="slidenum">
              <a:rPr lang="es-CL" smtClean="0"/>
              <a:t>53</a:t>
            </a:fld>
            <a:endParaRPr lang="es-C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14BC0C-E679-BFC8-3EEC-A3B326FB1C8D}"/>
              </a:ext>
            </a:extLst>
          </p:cNvPr>
          <p:cNvSpPr/>
          <p:nvPr/>
        </p:nvSpPr>
        <p:spPr>
          <a:xfrm>
            <a:off x="0" y="-38910"/>
            <a:ext cx="12211454" cy="631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8D60B-2CCC-7554-E82C-6EEC51BCD98F}"/>
              </a:ext>
            </a:extLst>
          </p:cNvPr>
          <p:cNvSpPr txBox="1"/>
          <p:nvPr/>
        </p:nvSpPr>
        <p:spPr>
          <a:xfrm>
            <a:off x="107004" y="120562"/>
            <a:ext cx="46324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dirty="0" err="1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AlexNet</a:t>
            </a:r>
            <a:r>
              <a:rPr lang="es-CL" sz="280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 TDNN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C91968-2E84-D274-008E-7E53A84DCDE1}"/>
              </a:ext>
            </a:extLst>
          </p:cNvPr>
          <p:cNvSpPr/>
          <p:nvPr/>
        </p:nvSpPr>
        <p:spPr>
          <a:xfrm>
            <a:off x="0" y="6553435"/>
            <a:ext cx="12192000" cy="309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C539D551-3A82-2AE9-56DF-50080AB39E87}"/>
              </a:ext>
            </a:extLst>
          </p:cNvPr>
          <p:cNvSpPr txBox="1">
            <a:spLocks/>
          </p:cNvSpPr>
          <p:nvPr/>
        </p:nvSpPr>
        <p:spPr>
          <a:xfrm>
            <a:off x="-19455" y="6553435"/>
            <a:ext cx="670965" cy="309109"/>
          </a:xfrm>
          <a:prstGeom prst="rect">
            <a:avLst/>
          </a:prstGeom>
        </p:spPr>
        <p:txBody>
          <a:bodyPr anchor="ctr"/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Avenir Next LT Pro" panose="020B05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A8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B0B86AF-6C5C-E88A-DE28-12D0DA65F050}"/>
              </a:ext>
            </a:extLst>
          </p:cNvPr>
          <p:cNvSpPr/>
          <p:nvPr/>
        </p:nvSpPr>
        <p:spPr>
          <a:xfrm>
            <a:off x="11352486" y="6625874"/>
            <a:ext cx="699021" cy="146402"/>
          </a:xfrm>
          <a:prstGeom prst="roundRect">
            <a:avLst/>
          </a:prstGeom>
          <a:solidFill>
            <a:schemeClr val="lt1">
              <a:alpha val="8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Anexos</a:t>
            </a:r>
            <a:endParaRPr lang="es-CL" sz="1050" dirty="0">
              <a:solidFill>
                <a:schemeClr val="accent1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6F9BE0B8-E84C-4061-0A1A-AC6863DD6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049" y="1501363"/>
            <a:ext cx="9327356" cy="34767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A78320-4735-1227-8D95-DAFDF2E08FB7}"/>
              </a:ext>
            </a:extLst>
          </p:cNvPr>
          <p:cNvSpPr txBox="1"/>
          <p:nvPr/>
        </p:nvSpPr>
        <p:spPr>
          <a:xfrm>
            <a:off x="1364551" y="5211754"/>
            <a:ext cx="982018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800" dirty="0"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Esquema </a:t>
            </a:r>
            <a:r>
              <a:rPr lang="es-CL" sz="1800" dirty="0" err="1"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AlexNet</a:t>
            </a:r>
            <a:r>
              <a:rPr lang="es-CL" sz="1800" dirty="0"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. </a:t>
            </a:r>
          </a:p>
          <a:p>
            <a:r>
              <a:rPr lang="es-CL" sz="1600" dirty="0"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La aplicación como TDNN corresponde al cambio del acto final para que en lugar de predecir una única clase, prediga un conjunto de clases (etiquetas) a través de la definición de un umbral de asignación y el uso de una función sigmoide.</a:t>
            </a:r>
          </a:p>
        </p:txBody>
      </p:sp>
    </p:spTree>
    <p:extLst>
      <p:ext uri="{BB962C8B-B14F-4D97-AF65-F5344CB8AC3E}">
        <p14:creationId xmlns:p14="http://schemas.microsoft.com/office/powerpoint/2010/main" val="172827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411794-D8A4-ACF6-D8A1-D4000E468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E5692-7E19-4264-9402-ABE23259D7A1}" type="slidenum">
              <a:rPr lang="es-CL" smtClean="0"/>
              <a:t>54</a:t>
            </a:fld>
            <a:endParaRPr lang="es-C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14BC0C-E679-BFC8-3EEC-A3B326FB1C8D}"/>
              </a:ext>
            </a:extLst>
          </p:cNvPr>
          <p:cNvSpPr/>
          <p:nvPr/>
        </p:nvSpPr>
        <p:spPr>
          <a:xfrm>
            <a:off x="0" y="-38910"/>
            <a:ext cx="12211454" cy="631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8D60B-2CCC-7554-E82C-6EEC51BCD98F}"/>
              </a:ext>
            </a:extLst>
          </p:cNvPr>
          <p:cNvSpPr txBox="1"/>
          <p:nvPr/>
        </p:nvSpPr>
        <p:spPr>
          <a:xfrm>
            <a:off x="107004" y="120562"/>
            <a:ext cx="46324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dirty="0" err="1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AlexNet</a:t>
            </a:r>
            <a:r>
              <a:rPr lang="es-CL" sz="280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 TDNN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9C91968-2E84-D274-008E-7E53A84DCDE1}"/>
              </a:ext>
            </a:extLst>
          </p:cNvPr>
          <p:cNvSpPr/>
          <p:nvPr/>
        </p:nvSpPr>
        <p:spPr>
          <a:xfrm>
            <a:off x="0" y="6553435"/>
            <a:ext cx="12192000" cy="309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C539D551-3A82-2AE9-56DF-50080AB39E87}"/>
              </a:ext>
            </a:extLst>
          </p:cNvPr>
          <p:cNvSpPr txBox="1">
            <a:spLocks/>
          </p:cNvSpPr>
          <p:nvPr/>
        </p:nvSpPr>
        <p:spPr>
          <a:xfrm>
            <a:off x="-19455" y="6553435"/>
            <a:ext cx="670965" cy="309109"/>
          </a:xfrm>
          <a:prstGeom prst="rect">
            <a:avLst/>
          </a:prstGeom>
        </p:spPr>
        <p:txBody>
          <a:bodyPr anchor="ctr"/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Avenir Next LT Pro" panose="020B05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A9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B0B86AF-6C5C-E88A-DE28-12D0DA65F050}"/>
              </a:ext>
            </a:extLst>
          </p:cNvPr>
          <p:cNvSpPr/>
          <p:nvPr/>
        </p:nvSpPr>
        <p:spPr>
          <a:xfrm>
            <a:off x="11352486" y="6625874"/>
            <a:ext cx="699021" cy="146402"/>
          </a:xfrm>
          <a:prstGeom prst="roundRect">
            <a:avLst/>
          </a:prstGeom>
          <a:solidFill>
            <a:schemeClr val="lt1">
              <a:alpha val="8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Anexos</a:t>
            </a:r>
            <a:endParaRPr lang="es-CL" sz="1050" dirty="0">
              <a:solidFill>
                <a:schemeClr val="accent1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5D4D08-456B-EB4F-AC72-F77DD3332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979" y="1131329"/>
            <a:ext cx="8146041" cy="459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6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>
            <a:off x="-19455" y="6553435"/>
            <a:ext cx="12192000" cy="309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67302-D18E-86AE-B1E5-DF680CE27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9455" y="6553435"/>
            <a:ext cx="670965" cy="309109"/>
          </a:xfrm>
        </p:spPr>
        <p:txBody>
          <a:bodyPr/>
          <a:lstStyle/>
          <a:p>
            <a:r>
              <a:rPr lang="es-CL" dirty="0"/>
              <a:t>A10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BD3E38-81E4-7B0E-2135-EBC40E68431C}"/>
              </a:ext>
            </a:extLst>
          </p:cNvPr>
          <p:cNvSpPr/>
          <p:nvPr/>
        </p:nvSpPr>
        <p:spPr>
          <a:xfrm>
            <a:off x="6389356" y="6625030"/>
            <a:ext cx="1147077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1. Introducción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2A829F2-A7E0-CB84-1D34-3E13B0AEA9D4}"/>
              </a:ext>
            </a:extLst>
          </p:cNvPr>
          <p:cNvSpPr/>
          <p:nvPr/>
        </p:nvSpPr>
        <p:spPr>
          <a:xfrm>
            <a:off x="7626729" y="6625031"/>
            <a:ext cx="957667" cy="162052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2. Objetivos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AA0F4E5-7FCD-8A7E-C2D6-2D2460233BD2}"/>
              </a:ext>
            </a:extLst>
          </p:cNvPr>
          <p:cNvSpPr/>
          <p:nvPr/>
        </p:nvSpPr>
        <p:spPr>
          <a:xfrm>
            <a:off x="8645777" y="6625031"/>
            <a:ext cx="1147077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3. Metodología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DDD8CD-BDC1-6437-046C-1054046295DD}"/>
              </a:ext>
            </a:extLst>
          </p:cNvPr>
          <p:cNvSpPr/>
          <p:nvPr/>
        </p:nvSpPr>
        <p:spPr>
          <a:xfrm>
            <a:off x="10938148" y="6625873"/>
            <a:ext cx="1168605" cy="161211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5. Conclusiones</a:t>
            </a:r>
            <a:endParaRPr lang="es-CL" sz="1050" dirty="0">
              <a:solidFill>
                <a:schemeClr val="accent1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80CFA32-9EA2-ED41-C49B-2706A8389EEB}"/>
              </a:ext>
            </a:extLst>
          </p:cNvPr>
          <p:cNvSpPr/>
          <p:nvPr/>
        </p:nvSpPr>
        <p:spPr>
          <a:xfrm>
            <a:off x="9854235" y="6625031"/>
            <a:ext cx="1022532" cy="162053"/>
          </a:xfrm>
          <a:prstGeom prst="roundRect">
            <a:avLst/>
          </a:prstGeom>
          <a:solidFill>
            <a:schemeClr val="lt1">
              <a:alpha val="8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4. Resultados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48E8D1-6490-075A-B22E-976710E5D4B2}"/>
              </a:ext>
            </a:extLst>
          </p:cNvPr>
          <p:cNvSpPr/>
          <p:nvPr/>
        </p:nvSpPr>
        <p:spPr>
          <a:xfrm>
            <a:off x="0" y="-38910"/>
            <a:ext cx="12211454" cy="631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517FBC-2C4C-294C-1B85-8C9C38B16155}"/>
              </a:ext>
            </a:extLst>
          </p:cNvPr>
          <p:cNvSpPr txBox="1"/>
          <p:nvPr/>
        </p:nvSpPr>
        <p:spPr>
          <a:xfrm>
            <a:off x="107004" y="120562"/>
            <a:ext cx="46324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RESULTADOS</a:t>
            </a:r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B84FC370-6037-1310-E396-E429A70883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431" y="1479732"/>
            <a:ext cx="2882455" cy="43571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75A22B-22F1-F70C-F725-E40F999ABD2B}"/>
              </a:ext>
            </a:extLst>
          </p:cNvPr>
          <p:cNvSpPr txBox="1"/>
          <p:nvPr/>
        </p:nvSpPr>
        <p:spPr>
          <a:xfrm>
            <a:off x="7146939" y="1282175"/>
            <a:ext cx="34366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 rtl="0" fontAlgn="base">
              <a:spcBef>
                <a:spcPts val="0"/>
              </a:spcBef>
              <a:spcAft>
                <a:spcPts val="0"/>
              </a:spcAft>
            </a:pPr>
            <a:r>
              <a:rPr lang="es-ES" sz="1400" b="0" i="0" u="none" strike="noStrike" dirty="0">
                <a:solidFill>
                  <a:srgbClr val="595959"/>
                </a:solidFill>
                <a:effectLst/>
                <a:latin typeface="Avenir Next LT Pro" panose="020B0504020202020204" pitchFamily="34" charset="0"/>
              </a:rPr>
              <a:t>1-Match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A5713B0-9766-1F59-5AF1-8833F04FED3C}"/>
                  </a:ext>
                </a:extLst>
              </p:cNvPr>
              <p:cNvSpPr txBox="1"/>
              <p:nvPr/>
            </p:nvSpPr>
            <p:spPr>
              <a:xfrm>
                <a:off x="810951" y="2832019"/>
                <a:ext cx="6275650" cy="2246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es-CL" sz="2000" dirty="0">
                    <a:latin typeface="Avenir Next LT Pro" panose="020B0504020202020204" pitchFamily="34" charset="0"/>
                  </a:rPr>
                  <a:t>Para valores bajos de </a:t>
                </a:r>
                <a14:m>
                  <m:oMath xmlns:m="http://schemas.openxmlformats.org/officeDocument/2006/math">
                    <m:r>
                      <a:rPr lang="es-CL" sz="20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s-CL" sz="2000" dirty="0">
                    <a:latin typeface="Avenir Next LT Pro" panose="020B0504020202020204" pitchFamily="34" charset="0"/>
                  </a:rPr>
                  <a:t>, la métrica es ``fácil’’: basta predecir etiquetas frecuentes.</a:t>
                </a:r>
              </a:p>
              <a:p>
                <a:endParaRPr lang="es-CL" sz="2000" dirty="0">
                  <a:latin typeface="Avenir Next LT Pro" panose="020B0504020202020204" pitchFamily="34" charset="0"/>
                </a:endParaRPr>
              </a:p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s-CL" sz="2000" b="1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2000" b="1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s-CL" sz="2000" b="1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CL" sz="2000" b="1" dirty="0">
                    <a:solidFill>
                      <a:srgbClr val="FFC000"/>
                    </a:solidFill>
                    <a:latin typeface="Avenir Next LT Pro" panose="020B0504020202020204" pitchFamily="34" charset="0"/>
                  </a:rPr>
                  <a:t> </a:t>
                </a:r>
                <a:r>
                  <a:rPr lang="es-CL" sz="2000" dirty="0">
                    <a:latin typeface="Avenir Next LT Pro" panose="020B0504020202020204" pitchFamily="34" charset="0"/>
                  </a:rPr>
                  <a:t>ambos enfoques asignan al menos </a:t>
                </a:r>
                <a:r>
                  <a:rPr lang="es-CL" sz="2000" b="1" dirty="0">
                    <a:solidFill>
                      <a:srgbClr val="FFC000"/>
                    </a:solidFill>
                    <a:latin typeface="Avenir Next LT Pro" panose="020B0504020202020204" pitchFamily="34" charset="0"/>
                  </a:rPr>
                  <a:t>una etiqueta correcta </a:t>
                </a:r>
                <a:r>
                  <a:rPr lang="es-CL" sz="2000" dirty="0">
                    <a:latin typeface="Avenir Next LT Pro" panose="020B0504020202020204" pitchFamily="34" charset="0"/>
                  </a:rPr>
                  <a:t>para alrededor del </a:t>
                </a:r>
                <a:r>
                  <a:rPr lang="es-CL" sz="2000" b="1" dirty="0">
                    <a:solidFill>
                      <a:srgbClr val="FFC000"/>
                    </a:solidFill>
                    <a:latin typeface="Avenir Next LT Pro" panose="020B0504020202020204" pitchFamily="34" charset="0"/>
                  </a:rPr>
                  <a:t>90% de los patrones</a:t>
                </a:r>
                <a:r>
                  <a:rPr lang="es-CL" sz="2000" dirty="0">
                    <a:latin typeface="Avenir Next LT Pro" panose="020B0504020202020204" pitchFamily="34" charset="0"/>
                  </a:rPr>
                  <a:t>, en todos los universos.</a:t>
                </a:r>
                <a:br>
                  <a:rPr lang="es-CL" sz="2000" dirty="0">
                    <a:latin typeface="Avenir Next LT Pro" panose="020B0504020202020204" pitchFamily="34" charset="0"/>
                  </a:rPr>
                </a:br>
                <a:endParaRPr lang="es-CL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A5713B0-9766-1F59-5AF1-8833F04FE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51" y="2832019"/>
                <a:ext cx="6275650" cy="2246769"/>
              </a:xfrm>
              <a:prstGeom prst="rect">
                <a:avLst/>
              </a:prstGeom>
              <a:blipFill>
                <a:blip r:embed="rId3"/>
                <a:stretch>
                  <a:fillRect l="-1068" t="-1630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F85D885C-B43B-0A16-CCF2-3D7F77BD6F37}"/>
              </a:ext>
            </a:extLst>
          </p:cNvPr>
          <p:cNvSpPr txBox="1"/>
          <p:nvPr/>
        </p:nvSpPr>
        <p:spPr>
          <a:xfrm>
            <a:off x="747909" y="1952515"/>
            <a:ext cx="36883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400" dirty="0">
                <a:latin typeface="Avenir Next LT Pro" panose="020B0504020202020204" pitchFamily="34" charset="0"/>
              </a:rPr>
              <a:t>Desde la perspectiva de K-Match Ratio: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558328-3112-F616-9C4A-6FE5761231F5}"/>
              </a:ext>
            </a:extLst>
          </p:cNvPr>
          <p:cNvSpPr txBox="1"/>
          <p:nvPr/>
        </p:nvSpPr>
        <p:spPr>
          <a:xfrm>
            <a:off x="208649" y="1038877"/>
            <a:ext cx="49777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fontAlgn="base">
              <a:spcAft>
                <a:spcPts val="1200"/>
              </a:spcAft>
            </a:pPr>
            <a:r>
              <a:rPr lang="es-ES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Mejores técnicas de cada Enfoque </a:t>
            </a:r>
            <a:r>
              <a:rPr lang="es-ES" sz="28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Comparación</a:t>
            </a:r>
            <a:endParaRPr lang="es-ES" sz="2800" b="1" i="0" u="none" strike="noStrike" dirty="0">
              <a:solidFill>
                <a:srgbClr val="FFC000"/>
              </a:solidFill>
              <a:effectLst/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99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>
            <a:off x="-19455" y="6553435"/>
            <a:ext cx="12192000" cy="309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67302-D18E-86AE-B1E5-DF680CE27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9455" y="6553435"/>
            <a:ext cx="670965" cy="309109"/>
          </a:xfrm>
        </p:spPr>
        <p:txBody>
          <a:bodyPr/>
          <a:lstStyle/>
          <a:p>
            <a:r>
              <a:rPr lang="es-CL" dirty="0"/>
              <a:t>A11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BD3E38-81E4-7B0E-2135-EBC40E68431C}"/>
              </a:ext>
            </a:extLst>
          </p:cNvPr>
          <p:cNvSpPr/>
          <p:nvPr/>
        </p:nvSpPr>
        <p:spPr>
          <a:xfrm>
            <a:off x="6389356" y="6625030"/>
            <a:ext cx="1147077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1. Introducción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2A829F2-A7E0-CB84-1D34-3E13B0AEA9D4}"/>
              </a:ext>
            </a:extLst>
          </p:cNvPr>
          <p:cNvSpPr/>
          <p:nvPr/>
        </p:nvSpPr>
        <p:spPr>
          <a:xfrm>
            <a:off x="7626729" y="6625031"/>
            <a:ext cx="957667" cy="162052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2. Objetivos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AA0F4E5-7FCD-8A7E-C2D6-2D2460233BD2}"/>
              </a:ext>
            </a:extLst>
          </p:cNvPr>
          <p:cNvSpPr/>
          <p:nvPr/>
        </p:nvSpPr>
        <p:spPr>
          <a:xfrm>
            <a:off x="8645777" y="6625031"/>
            <a:ext cx="1147077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3. Metodología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DDD8CD-BDC1-6437-046C-1054046295DD}"/>
              </a:ext>
            </a:extLst>
          </p:cNvPr>
          <p:cNvSpPr/>
          <p:nvPr/>
        </p:nvSpPr>
        <p:spPr>
          <a:xfrm>
            <a:off x="10938148" y="6625873"/>
            <a:ext cx="1168605" cy="161211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5. Conclusiones</a:t>
            </a:r>
            <a:endParaRPr lang="es-CL" sz="1050" dirty="0">
              <a:solidFill>
                <a:schemeClr val="accent1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80CFA32-9EA2-ED41-C49B-2706A8389EEB}"/>
              </a:ext>
            </a:extLst>
          </p:cNvPr>
          <p:cNvSpPr/>
          <p:nvPr/>
        </p:nvSpPr>
        <p:spPr>
          <a:xfrm>
            <a:off x="9854235" y="6625031"/>
            <a:ext cx="1022532" cy="162053"/>
          </a:xfrm>
          <a:prstGeom prst="roundRect">
            <a:avLst/>
          </a:prstGeom>
          <a:solidFill>
            <a:schemeClr val="lt1">
              <a:alpha val="8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4. Resultados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48E8D1-6490-075A-B22E-976710E5D4B2}"/>
              </a:ext>
            </a:extLst>
          </p:cNvPr>
          <p:cNvSpPr/>
          <p:nvPr/>
        </p:nvSpPr>
        <p:spPr>
          <a:xfrm>
            <a:off x="0" y="-38910"/>
            <a:ext cx="12211454" cy="631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517FBC-2C4C-294C-1B85-8C9C38B16155}"/>
              </a:ext>
            </a:extLst>
          </p:cNvPr>
          <p:cNvSpPr txBox="1"/>
          <p:nvPr/>
        </p:nvSpPr>
        <p:spPr>
          <a:xfrm>
            <a:off x="107004" y="120562"/>
            <a:ext cx="46324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RESULTADOS</a:t>
            </a:r>
          </a:p>
        </p:txBody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4CD78149-4024-A82F-5848-02121506B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431" y="1479732"/>
            <a:ext cx="2882455" cy="435716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8E07C8B-54E2-7A54-8A8E-31B76495BC40}"/>
              </a:ext>
            </a:extLst>
          </p:cNvPr>
          <p:cNvSpPr txBox="1"/>
          <p:nvPr/>
        </p:nvSpPr>
        <p:spPr>
          <a:xfrm>
            <a:off x="7063300" y="1282175"/>
            <a:ext cx="34366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algn="ctr" rtl="0" fontAlgn="base">
              <a:spcBef>
                <a:spcPts val="0"/>
              </a:spcBef>
              <a:spcAft>
                <a:spcPts val="0"/>
              </a:spcAft>
            </a:pPr>
            <a:r>
              <a:rPr lang="es-ES" sz="1400" b="0" i="0" u="none" strike="noStrike" dirty="0">
                <a:solidFill>
                  <a:srgbClr val="595959"/>
                </a:solidFill>
                <a:effectLst/>
                <a:latin typeface="Avenir Next LT Pro" panose="020B0504020202020204" pitchFamily="34" charset="0"/>
              </a:rPr>
              <a:t>5-Match Ratio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6CC519-0F70-C904-B0DB-62808CED1E1F}"/>
              </a:ext>
            </a:extLst>
          </p:cNvPr>
          <p:cNvSpPr txBox="1"/>
          <p:nvPr/>
        </p:nvSpPr>
        <p:spPr>
          <a:xfrm>
            <a:off x="747909" y="1952515"/>
            <a:ext cx="36883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400" dirty="0">
                <a:latin typeface="Avenir Next LT Pro" panose="020B0504020202020204" pitchFamily="34" charset="0"/>
              </a:rPr>
              <a:t>Desde la perspectiva de K-Match Ratio: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A5713B0-9766-1F59-5AF1-8833F04FED3C}"/>
                  </a:ext>
                </a:extLst>
              </p:cNvPr>
              <p:cNvSpPr txBox="1"/>
              <p:nvPr/>
            </p:nvSpPr>
            <p:spPr>
              <a:xfrm>
                <a:off x="810950" y="2828392"/>
                <a:ext cx="6411381" cy="2246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Tx/>
                  <a:buChar char="-"/>
                </a:pPr>
                <a:r>
                  <a:rPr lang="es-CL" sz="2000" dirty="0">
                    <a:latin typeface="Avenir Next LT Pro" panose="020B0504020202020204" pitchFamily="34" charset="0"/>
                  </a:rPr>
                  <a:t>Para valores de </a:t>
                </a:r>
                <a14:m>
                  <m:oMath xmlns:m="http://schemas.openxmlformats.org/officeDocument/2006/math">
                    <m:r>
                      <a:rPr lang="es-CL" sz="200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s-CL" sz="2000" dirty="0">
                    <a:latin typeface="Avenir Next LT Pro" panose="020B0504020202020204" pitchFamily="34" charset="0"/>
                  </a:rPr>
                  <a:t> más altos, la asignación de etiquetas poco frecuentes cobra mayor relevancia.</a:t>
                </a:r>
              </a:p>
              <a:p>
                <a:endParaRPr lang="es-CL" sz="2000" dirty="0">
                  <a:latin typeface="Avenir Next LT Pro" panose="020B0504020202020204" pitchFamily="34" charset="0"/>
                </a:endParaRPr>
              </a:p>
              <a:p>
                <a:pPr marL="342900" indent="-342900"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s-CL" sz="2000" b="1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𝑲</m:t>
                    </m:r>
                    <m:r>
                      <a:rPr lang="en-US" sz="2000" b="1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sz="2000" b="1" i="1" dirty="0" smtClean="0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s-CL" sz="2000" b="1" dirty="0">
                    <a:solidFill>
                      <a:srgbClr val="FFC000"/>
                    </a:solidFill>
                    <a:latin typeface="Avenir Next LT Pro" panose="020B0504020202020204" pitchFamily="34" charset="0"/>
                  </a:rPr>
                  <a:t> Enfoque XMLC </a:t>
                </a:r>
                <a:r>
                  <a:rPr lang="es-CL" sz="2000" dirty="0">
                    <a:latin typeface="Avenir Next LT Pro" panose="020B0504020202020204" pitchFamily="34" charset="0"/>
                  </a:rPr>
                  <a:t>asigna al menos </a:t>
                </a:r>
                <a:r>
                  <a:rPr lang="es-CL" sz="2000" b="1" dirty="0">
                    <a:solidFill>
                      <a:srgbClr val="FFC000"/>
                    </a:solidFill>
                    <a:latin typeface="Avenir Next LT Pro" panose="020B0504020202020204" pitchFamily="34" charset="0"/>
                  </a:rPr>
                  <a:t>cinco etiquetas correctas </a:t>
                </a:r>
                <a:r>
                  <a:rPr lang="es-CL" sz="2000" dirty="0">
                    <a:latin typeface="Avenir Next LT Pro" panose="020B0504020202020204" pitchFamily="34" charset="0"/>
                  </a:rPr>
                  <a:t>para alrededor del </a:t>
                </a:r>
                <a:r>
                  <a:rPr lang="es-CL" sz="2000" b="1" dirty="0">
                    <a:solidFill>
                      <a:srgbClr val="FFC000"/>
                    </a:solidFill>
                    <a:latin typeface="Avenir Next LT Pro" panose="020B0504020202020204" pitchFamily="34" charset="0"/>
                  </a:rPr>
                  <a:t>40% de los patrones</a:t>
                </a:r>
                <a:r>
                  <a:rPr lang="es-CL" sz="2000" dirty="0">
                    <a:latin typeface="Avenir Next LT Pro" panose="020B0504020202020204" pitchFamily="34" charset="0"/>
                  </a:rPr>
                  <a:t>, en todos los universos.</a:t>
                </a:r>
              </a:p>
              <a:p>
                <a:endParaRPr lang="es-CL" sz="2000" dirty="0">
                  <a:latin typeface="Avenir Next LT Pro" panose="020B0504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A5713B0-9766-1F59-5AF1-8833F04FE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950" y="2828392"/>
                <a:ext cx="6411381" cy="2246769"/>
              </a:xfrm>
              <a:prstGeom prst="rect">
                <a:avLst/>
              </a:prstGeom>
              <a:blipFill>
                <a:blip r:embed="rId3"/>
                <a:stretch>
                  <a:fillRect l="-1046" t="-1626" r="-285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01AE197-113B-FEB5-68D5-24FC1B6EC474}"/>
              </a:ext>
            </a:extLst>
          </p:cNvPr>
          <p:cNvSpPr txBox="1"/>
          <p:nvPr/>
        </p:nvSpPr>
        <p:spPr>
          <a:xfrm>
            <a:off x="208649" y="1038877"/>
            <a:ext cx="49777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fontAlgn="base">
              <a:spcAft>
                <a:spcPts val="1200"/>
              </a:spcAft>
            </a:pPr>
            <a:r>
              <a:rPr lang="es-ES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Mejores técnicas de cada Enfoque </a:t>
            </a:r>
            <a:r>
              <a:rPr lang="es-ES" sz="28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Comparación</a:t>
            </a:r>
            <a:endParaRPr lang="es-ES" sz="2800" b="1" i="0" u="none" strike="noStrike" dirty="0">
              <a:solidFill>
                <a:srgbClr val="FFC000"/>
              </a:solidFill>
              <a:effectLst/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22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>
            <a:off x="-19455" y="6553435"/>
            <a:ext cx="12192000" cy="309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67302-D18E-86AE-B1E5-DF680CE27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9455" y="6553435"/>
            <a:ext cx="670965" cy="309109"/>
          </a:xfrm>
        </p:spPr>
        <p:txBody>
          <a:bodyPr/>
          <a:lstStyle/>
          <a:p>
            <a:r>
              <a:rPr lang="es-CL" dirty="0"/>
              <a:t>A12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BD3E38-81E4-7B0E-2135-EBC40E68431C}"/>
              </a:ext>
            </a:extLst>
          </p:cNvPr>
          <p:cNvSpPr/>
          <p:nvPr/>
        </p:nvSpPr>
        <p:spPr>
          <a:xfrm>
            <a:off x="6389356" y="6625030"/>
            <a:ext cx="1147077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1. Introducción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2A829F2-A7E0-CB84-1D34-3E13B0AEA9D4}"/>
              </a:ext>
            </a:extLst>
          </p:cNvPr>
          <p:cNvSpPr/>
          <p:nvPr/>
        </p:nvSpPr>
        <p:spPr>
          <a:xfrm>
            <a:off x="7626729" y="6625031"/>
            <a:ext cx="957667" cy="162052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2. Objetivos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AA0F4E5-7FCD-8A7E-C2D6-2D2460233BD2}"/>
              </a:ext>
            </a:extLst>
          </p:cNvPr>
          <p:cNvSpPr/>
          <p:nvPr/>
        </p:nvSpPr>
        <p:spPr>
          <a:xfrm>
            <a:off x="8645777" y="6625031"/>
            <a:ext cx="1147077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3. Metodología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DDD8CD-BDC1-6437-046C-1054046295DD}"/>
              </a:ext>
            </a:extLst>
          </p:cNvPr>
          <p:cNvSpPr/>
          <p:nvPr/>
        </p:nvSpPr>
        <p:spPr>
          <a:xfrm>
            <a:off x="10938148" y="6625873"/>
            <a:ext cx="1168605" cy="161211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5. Conclusiones</a:t>
            </a:r>
            <a:endParaRPr lang="es-CL" sz="1050" dirty="0">
              <a:solidFill>
                <a:schemeClr val="accent1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80CFA32-9EA2-ED41-C49B-2706A8389EEB}"/>
              </a:ext>
            </a:extLst>
          </p:cNvPr>
          <p:cNvSpPr/>
          <p:nvPr/>
        </p:nvSpPr>
        <p:spPr>
          <a:xfrm>
            <a:off x="9854235" y="6625031"/>
            <a:ext cx="1022532" cy="162053"/>
          </a:xfrm>
          <a:prstGeom prst="roundRect">
            <a:avLst/>
          </a:prstGeom>
          <a:solidFill>
            <a:schemeClr val="lt1">
              <a:alpha val="8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4. Resultados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48E8D1-6490-075A-B22E-976710E5D4B2}"/>
              </a:ext>
            </a:extLst>
          </p:cNvPr>
          <p:cNvSpPr/>
          <p:nvPr/>
        </p:nvSpPr>
        <p:spPr>
          <a:xfrm>
            <a:off x="0" y="-38910"/>
            <a:ext cx="12211454" cy="631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517FBC-2C4C-294C-1B85-8C9C38B16155}"/>
              </a:ext>
            </a:extLst>
          </p:cNvPr>
          <p:cNvSpPr txBox="1"/>
          <p:nvPr/>
        </p:nvSpPr>
        <p:spPr>
          <a:xfrm>
            <a:off x="107004" y="120562"/>
            <a:ext cx="46324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EJEMPLO DE APLICACIÓN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27B1C-0601-C892-D2AC-BD37FDCA56C3}"/>
              </a:ext>
            </a:extLst>
          </p:cNvPr>
          <p:cNvSpPr txBox="1"/>
          <p:nvPr/>
        </p:nvSpPr>
        <p:spPr>
          <a:xfrm>
            <a:off x="2753052" y="3449059"/>
            <a:ext cx="7019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800" dirty="0">
                <a:latin typeface="Avenir Next LT Pro" panose="020B0504020202020204" pitchFamily="34" charset="0"/>
              </a:rPr>
              <a:t>Al considerar un universo con las </a:t>
            </a:r>
            <a:r>
              <a:rPr lang="es-CL" sz="18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107</a:t>
            </a:r>
            <a:r>
              <a:rPr lang="es-CL" sz="1800" dirty="0">
                <a:latin typeface="Avenir Next LT Pro" panose="020B0504020202020204" pitchFamily="34" charset="0"/>
              </a:rPr>
              <a:t> etiquetas más frecuentes:</a:t>
            </a:r>
            <a:endParaRPr lang="es-C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EAE9C4-E187-A12D-1784-4D80822A3ECC}"/>
              </a:ext>
            </a:extLst>
          </p:cNvPr>
          <p:cNvSpPr txBox="1"/>
          <p:nvPr/>
        </p:nvSpPr>
        <p:spPr>
          <a:xfrm>
            <a:off x="5408727" y="1639430"/>
            <a:ext cx="3499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800" dirty="0">
                <a:latin typeface="Avenir Next LT Pro" panose="020B0504020202020204" pitchFamily="34" charset="0"/>
              </a:rPr>
              <a:t>Patrón </a:t>
            </a:r>
            <a:r>
              <a:rPr lang="es-CL" dirty="0">
                <a:latin typeface="Avenir Next LT Pro" panose="020B0504020202020204" pitchFamily="34" charset="0"/>
              </a:rPr>
              <a:t>16h</a:t>
            </a:r>
            <a:r>
              <a:rPr lang="es-CL" sz="1800" dirty="0">
                <a:latin typeface="Avenir Next LT Pro" panose="020B0504020202020204" pitchFamily="34" charset="0"/>
              </a:rPr>
              <a:t> [Kun98]</a:t>
            </a:r>
            <a:endParaRPr lang="es-C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27F75D-A092-C22E-155B-AE1D5C6AF644}"/>
              </a:ext>
            </a:extLst>
          </p:cNvPr>
          <p:cNvSpPr txBox="1"/>
          <p:nvPr/>
        </p:nvSpPr>
        <p:spPr>
          <a:xfrm>
            <a:off x="2250975" y="4482716"/>
            <a:ext cx="3699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line, simple,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metopal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single,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quatrefoil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s-C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AD96CC-FA42-0E1F-0312-F67E67504B3B}"/>
              </a:ext>
            </a:extLst>
          </p:cNvPr>
          <p:cNvSpPr/>
          <p:nvPr/>
        </p:nvSpPr>
        <p:spPr>
          <a:xfrm>
            <a:off x="2250975" y="4482716"/>
            <a:ext cx="3590226" cy="1155085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01E996-30A4-193D-8FEC-CDB47DE161F5}"/>
              </a:ext>
            </a:extLst>
          </p:cNvPr>
          <p:cNvSpPr/>
          <p:nvPr/>
        </p:nvSpPr>
        <p:spPr>
          <a:xfrm>
            <a:off x="6489102" y="4482716"/>
            <a:ext cx="3590226" cy="1155085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D060B3-2710-AF20-2866-8FE7ACA4A9E5}"/>
              </a:ext>
            </a:extLst>
          </p:cNvPr>
          <p:cNvSpPr txBox="1"/>
          <p:nvPr/>
        </p:nvSpPr>
        <p:spPr>
          <a:xfrm>
            <a:off x="6472018" y="4482716"/>
            <a:ext cx="3699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line, simple,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metopal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single,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quatrefoil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s-C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AFAE5B4-EC78-83C9-E51D-D60425765EF5}"/>
              </a:ext>
            </a:extLst>
          </p:cNvPr>
          <p:cNvSpPr txBox="1"/>
          <p:nvPr/>
        </p:nvSpPr>
        <p:spPr>
          <a:xfrm>
            <a:off x="6155106" y="1905332"/>
            <a:ext cx="3699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line, simple,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metopal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single,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quatrefoil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s-C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3F442D-B8C7-AAE6-781F-D6316EF293D2}"/>
              </a:ext>
            </a:extLst>
          </p:cNvPr>
          <p:cNvSpPr txBox="1"/>
          <p:nvPr/>
        </p:nvSpPr>
        <p:spPr>
          <a:xfrm>
            <a:off x="2887722" y="4097241"/>
            <a:ext cx="2355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800" dirty="0">
                <a:latin typeface="Avenir Next LT Pro" panose="020B0504020202020204" pitchFamily="34" charset="0"/>
              </a:rPr>
              <a:t>Enfoque Tradicional</a:t>
            </a:r>
            <a:endParaRPr lang="es-CL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D1C2A6-31C2-3984-E0AF-FCCAA88EC37A}"/>
              </a:ext>
            </a:extLst>
          </p:cNvPr>
          <p:cNvSpPr txBox="1"/>
          <p:nvPr/>
        </p:nvSpPr>
        <p:spPr>
          <a:xfrm>
            <a:off x="7319887" y="4113045"/>
            <a:ext cx="1855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800" dirty="0">
                <a:latin typeface="Avenir Next LT Pro" panose="020B0504020202020204" pitchFamily="34" charset="0"/>
              </a:rPr>
              <a:t>Enfoque XMLC</a:t>
            </a:r>
            <a:endParaRPr lang="es-C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E6A9F18-BF6D-5540-94EC-A9EE3EC29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704" y="1114866"/>
            <a:ext cx="1736418" cy="178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58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>
            <a:off x="-19455" y="6553435"/>
            <a:ext cx="12192000" cy="309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67302-D18E-86AE-B1E5-DF680CE27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9455" y="6553435"/>
            <a:ext cx="670965" cy="309109"/>
          </a:xfrm>
        </p:spPr>
        <p:txBody>
          <a:bodyPr/>
          <a:lstStyle/>
          <a:p>
            <a:r>
              <a:rPr lang="es-CL" dirty="0"/>
              <a:t>A13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BD3E38-81E4-7B0E-2135-EBC40E68431C}"/>
              </a:ext>
            </a:extLst>
          </p:cNvPr>
          <p:cNvSpPr/>
          <p:nvPr/>
        </p:nvSpPr>
        <p:spPr>
          <a:xfrm>
            <a:off x="6389356" y="6625030"/>
            <a:ext cx="1147077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1. Introducción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2A829F2-A7E0-CB84-1D34-3E13B0AEA9D4}"/>
              </a:ext>
            </a:extLst>
          </p:cNvPr>
          <p:cNvSpPr/>
          <p:nvPr/>
        </p:nvSpPr>
        <p:spPr>
          <a:xfrm>
            <a:off x="7626729" y="6625031"/>
            <a:ext cx="957667" cy="162052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2. Objetivos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AA0F4E5-7FCD-8A7E-C2D6-2D2460233BD2}"/>
              </a:ext>
            </a:extLst>
          </p:cNvPr>
          <p:cNvSpPr/>
          <p:nvPr/>
        </p:nvSpPr>
        <p:spPr>
          <a:xfrm>
            <a:off x="8645777" y="6625031"/>
            <a:ext cx="1147077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3. Metodología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DDD8CD-BDC1-6437-046C-1054046295DD}"/>
              </a:ext>
            </a:extLst>
          </p:cNvPr>
          <p:cNvSpPr/>
          <p:nvPr/>
        </p:nvSpPr>
        <p:spPr>
          <a:xfrm>
            <a:off x="10938148" y="6625873"/>
            <a:ext cx="1168605" cy="161211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5. Conclusiones</a:t>
            </a:r>
            <a:endParaRPr lang="es-CL" sz="1050" dirty="0">
              <a:solidFill>
                <a:schemeClr val="accent1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80CFA32-9EA2-ED41-C49B-2706A8389EEB}"/>
              </a:ext>
            </a:extLst>
          </p:cNvPr>
          <p:cNvSpPr/>
          <p:nvPr/>
        </p:nvSpPr>
        <p:spPr>
          <a:xfrm>
            <a:off x="9854235" y="6625031"/>
            <a:ext cx="1022532" cy="162053"/>
          </a:xfrm>
          <a:prstGeom prst="roundRect">
            <a:avLst/>
          </a:prstGeom>
          <a:solidFill>
            <a:schemeClr val="lt1">
              <a:alpha val="8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4. Resultados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648E8D1-6490-075A-B22E-976710E5D4B2}"/>
              </a:ext>
            </a:extLst>
          </p:cNvPr>
          <p:cNvSpPr/>
          <p:nvPr/>
        </p:nvSpPr>
        <p:spPr>
          <a:xfrm>
            <a:off x="0" y="-38910"/>
            <a:ext cx="12211454" cy="631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517FBC-2C4C-294C-1B85-8C9C38B16155}"/>
              </a:ext>
            </a:extLst>
          </p:cNvPr>
          <p:cNvSpPr txBox="1"/>
          <p:nvPr/>
        </p:nvSpPr>
        <p:spPr>
          <a:xfrm>
            <a:off x="107004" y="120562"/>
            <a:ext cx="46324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EJEMPLO DE APLICACIÓN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627B1C-0601-C892-D2AC-BD37FDCA56C3}"/>
              </a:ext>
            </a:extLst>
          </p:cNvPr>
          <p:cNvSpPr txBox="1"/>
          <p:nvPr/>
        </p:nvSpPr>
        <p:spPr>
          <a:xfrm>
            <a:off x="2753052" y="3448720"/>
            <a:ext cx="7019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800" dirty="0">
                <a:latin typeface="Avenir Next LT Pro" panose="020B0504020202020204" pitchFamily="34" charset="0"/>
              </a:rPr>
              <a:t>Al considerar un universo con las </a:t>
            </a:r>
            <a:r>
              <a:rPr lang="es-CL" sz="18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107</a:t>
            </a:r>
            <a:r>
              <a:rPr lang="es-CL" sz="1800" dirty="0">
                <a:latin typeface="Avenir Next LT Pro" panose="020B0504020202020204" pitchFamily="34" charset="0"/>
              </a:rPr>
              <a:t> etiquetas más frecuentes:</a:t>
            </a:r>
            <a:endParaRPr lang="es-C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27F75D-A092-C22E-155B-AE1D5C6AF644}"/>
              </a:ext>
            </a:extLst>
          </p:cNvPr>
          <p:cNvSpPr txBox="1"/>
          <p:nvPr/>
        </p:nvSpPr>
        <p:spPr>
          <a:xfrm>
            <a:off x="2250975" y="4482377"/>
            <a:ext cx="36991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line, simple, </a:t>
            </a:r>
            <a:r>
              <a:rPr lang="es-CL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metopal</a:t>
            </a:r>
            <a:r>
              <a:rPr lang="es-CL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single, </a:t>
            </a:r>
            <a:r>
              <a:rPr lang="es-CL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quatrefoil</a:t>
            </a:r>
            <a:r>
              <a:rPr lang="es-CL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hatched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single, 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reserved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link, 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turning</a:t>
            </a:r>
            <a:endParaRPr lang="es-C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F144998-0121-3F6F-31B5-ABF5F9BA8707}"/>
              </a:ext>
            </a:extLst>
          </p:cNvPr>
          <p:cNvSpPr txBox="1"/>
          <p:nvPr/>
        </p:nvSpPr>
        <p:spPr>
          <a:xfrm>
            <a:off x="2887722" y="4097241"/>
            <a:ext cx="2355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800" dirty="0">
                <a:latin typeface="Avenir Next LT Pro" panose="020B0504020202020204" pitchFamily="34" charset="0"/>
              </a:rPr>
              <a:t>Enfoque Tradicional</a:t>
            </a:r>
            <a:endParaRPr lang="es-CL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1AD96CC-FA42-0E1F-0312-F67E67504B3B}"/>
              </a:ext>
            </a:extLst>
          </p:cNvPr>
          <p:cNvSpPr/>
          <p:nvPr/>
        </p:nvSpPr>
        <p:spPr>
          <a:xfrm>
            <a:off x="2250975" y="4482377"/>
            <a:ext cx="3590226" cy="1155085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101E996-30A4-193D-8FEC-CDB47DE161F5}"/>
              </a:ext>
            </a:extLst>
          </p:cNvPr>
          <p:cNvSpPr/>
          <p:nvPr/>
        </p:nvSpPr>
        <p:spPr>
          <a:xfrm>
            <a:off x="6489102" y="4482377"/>
            <a:ext cx="3590226" cy="1155085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4D060B3-2710-AF20-2866-8FE7ACA4A9E5}"/>
              </a:ext>
            </a:extLst>
          </p:cNvPr>
          <p:cNvSpPr txBox="1"/>
          <p:nvPr/>
        </p:nvSpPr>
        <p:spPr>
          <a:xfrm>
            <a:off x="6472018" y="4482377"/>
            <a:ext cx="3699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line, simple, </a:t>
            </a:r>
            <a:r>
              <a:rPr lang="es-CL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metopal</a:t>
            </a:r>
            <a:r>
              <a:rPr lang="es-CL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es-CL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single, </a:t>
            </a:r>
            <a:r>
              <a:rPr lang="es-CL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quatrefoil</a:t>
            </a:r>
            <a:r>
              <a:rPr lang="es-CL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endParaRPr lang="es-CL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34A7C1-FBC4-0484-A282-3EB0578C780A}"/>
              </a:ext>
            </a:extLst>
          </p:cNvPr>
          <p:cNvSpPr txBox="1"/>
          <p:nvPr/>
        </p:nvSpPr>
        <p:spPr>
          <a:xfrm>
            <a:off x="5408727" y="1639430"/>
            <a:ext cx="3499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800" dirty="0">
                <a:latin typeface="Avenir Next LT Pro" panose="020B0504020202020204" pitchFamily="34" charset="0"/>
              </a:rPr>
              <a:t>Patrón </a:t>
            </a:r>
            <a:r>
              <a:rPr lang="es-CL" dirty="0">
                <a:latin typeface="Avenir Next LT Pro" panose="020B0504020202020204" pitchFamily="34" charset="0"/>
              </a:rPr>
              <a:t>16h</a:t>
            </a:r>
            <a:r>
              <a:rPr lang="es-CL" sz="1800" dirty="0">
                <a:latin typeface="Avenir Next LT Pro" panose="020B0504020202020204" pitchFamily="34" charset="0"/>
              </a:rPr>
              <a:t> [Kun98]</a:t>
            </a:r>
            <a:endParaRPr lang="es-CL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CE83DE-E543-C18D-7007-CA2F9577368B}"/>
              </a:ext>
            </a:extLst>
          </p:cNvPr>
          <p:cNvSpPr txBox="1"/>
          <p:nvPr/>
        </p:nvSpPr>
        <p:spPr>
          <a:xfrm>
            <a:off x="6155106" y="1905332"/>
            <a:ext cx="3699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line, simple,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metopal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single,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quatrefoil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s-C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AE3223-7FB9-CF01-8CE8-EC6AFF3DD211}"/>
              </a:ext>
            </a:extLst>
          </p:cNvPr>
          <p:cNvSpPr txBox="1"/>
          <p:nvPr/>
        </p:nvSpPr>
        <p:spPr>
          <a:xfrm>
            <a:off x="7319887" y="4113045"/>
            <a:ext cx="1855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800" dirty="0">
                <a:latin typeface="Avenir Next LT Pro" panose="020B0504020202020204" pitchFamily="34" charset="0"/>
              </a:rPr>
              <a:t>Enfoque XMLC</a:t>
            </a:r>
            <a:endParaRPr lang="es-CL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DD0C6FA-ED25-0BC8-CA15-AD8B431B6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704" y="1114866"/>
            <a:ext cx="1736418" cy="178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9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BBBA26F5-ED01-C9ED-DFF9-1EF57D9B6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18" y="2837233"/>
            <a:ext cx="1924102" cy="20247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FC16EA-8357-B12C-5CFC-E2F5A4E349F9}"/>
              </a:ext>
            </a:extLst>
          </p:cNvPr>
          <p:cNvSpPr txBox="1"/>
          <p:nvPr/>
        </p:nvSpPr>
        <p:spPr>
          <a:xfrm>
            <a:off x="1372589" y="4975191"/>
            <a:ext cx="17213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800" dirty="0">
                <a:latin typeface="Avenir Next LT Pro" panose="020B0504020202020204" pitchFamily="34" charset="0"/>
              </a:rPr>
              <a:t>Patrón 16h [Kun98]</a:t>
            </a:r>
            <a:endParaRPr lang="es-C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ECA915-F4F9-9286-BD9A-DAAAD6B355AF}"/>
              </a:ext>
            </a:extLst>
          </p:cNvPr>
          <p:cNvSpPr txBox="1"/>
          <p:nvPr/>
        </p:nvSpPr>
        <p:spPr>
          <a:xfrm>
            <a:off x="3621595" y="3316263"/>
            <a:ext cx="3699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line, simple,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metopal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single,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quatrefoil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s-C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A675E3-EF44-E2BD-288C-D0B02591F1EE}"/>
              </a:ext>
            </a:extLst>
          </p:cNvPr>
          <p:cNvSpPr txBox="1"/>
          <p:nvPr/>
        </p:nvSpPr>
        <p:spPr>
          <a:xfrm>
            <a:off x="7936230" y="3316262"/>
            <a:ext cx="3699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line, simple,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metopal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single,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quatrefoil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es-C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0A49BE0-2DFC-6AFB-2E82-FB2B9E4D0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9506" y="6492875"/>
            <a:ext cx="982494" cy="365125"/>
          </a:xfrm>
        </p:spPr>
        <p:txBody>
          <a:bodyPr/>
          <a:lstStyle/>
          <a:p>
            <a:fld id="{940E5692-7E19-4264-9402-ABE23259D7A1}" type="slidenum">
              <a:rPr lang="es-CL" smtClean="0"/>
              <a:t>59</a:t>
            </a:fld>
            <a:endParaRPr lang="es-CL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36F7604F-B9A2-50C7-3F82-A6D86B88A15F}"/>
              </a:ext>
            </a:extLst>
          </p:cNvPr>
          <p:cNvSpPr txBox="1">
            <a:spLocks/>
          </p:cNvSpPr>
          <p:nvPr/>
        </p:nvSpPr>
        <p:spPr>
          <a:xfrm>
            <a:off x="-1" y="6492875"/>
            <a:ext cx="817123" cy="365125"/>
          </a:xfrm>
          <a:prstGeom prst="rect">
            <a:avLst/>
          </a:prstGeom>
        </p:spPr>
        <p:txBody>
          <a:bodyPr anchor="ctr"/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Avenir Next LT Pro" panose="020B05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40E5692-7E19-4264-9402-ABE23259D7A1}" type="slidenum">
              <a:rPr lang="es-CL" smtClean="0"/>
              <a:pPr/>
              <a:t>59</a:t>
            </a:fld>
            <a:endParaRPr lang="es-C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E3F91A-F871-23E7-B5F4-2323066BCD06}"/>
              </a:ext>
            </a:extLst>
          </p:cNvPr>
          <p:cNvSpPr/>
          <p:nvPr/>
        </p:nvSpPr>
        <p:spPr>
          <a:xfrm>
            <a:off x="0" y="-38910"/>
            <a:ext cx="12211454" cy="631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5FA693-582B-2DE5-57B6-6BCA591CD50F}"/>
              </a:ext>
            </a:extLst>
          </p:cNvPr>
          <p:cNvSpPr txBox="1"/>
          <p:nvPr/>
        </p:nvSpPr>
        <p:spPr>
          <a:xfrm>
            <a:off x="107004" y="120562"/>
            <a:ext cx="46324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RESULTADOS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47B394-F3BE-D291-3E71-1BBB249FAF31}"/>
              </a:ext>
            </a:extLst>
          </p:cNvPr>
          <p:cNvSpPr/>
          <p:nvPr/>
        </p:nvSpPr>
        <p:spPr>
          <a:xfrm>
            <a:off x="0" y="6553435"/>
            <a:ext cx="12192000" cy="309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9881AF43-F4FF-1CCD-A832-42F35A261D56}"/>
              </a:ext>
            </a:extLst>
          </p:cNvPr>
          <p:cNvSpPr txBox="1">
            <a:spLocks/>
          </p:cNvSpPr>
          <p:nvPr/>
        </p:nvSpPr>
        <p:spPr>
          <a:xfrm>
            <a:off x="-19455" y="6553435"/>
            <a:ext cx="670965" cy="309109"/>
          </a:xfrm>
          <a:prstGeom prst="rect">
            <a:avLst/>
          </a:prstGeom>
        </p:spPr>
        <p:txBody>
          <a:bodyPr anchor="ctr"/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Avenir Next LT Pro" panose="020B05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A14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8687B95-EEF0-DE7D-55AC-93EDFA3692A6}"/>
              </a:ext>
            </a:extLst>
          </p:cNvPr>
          <p:cNvSpPr/>
          <p:nvPr/>
        </p:nvSpPr>
        <p:spPr>
          <a:xfrm>
            <a:off x="11352486" y="6625874"/>
            <a:ext cx="699021" cy="146402"/>
          </a:xfrm>
          <a:prstGeom prst="roundRect">
            <a:avLst/>
          </a:prstGeom>
          <a:solidFill>
            <a:schemeClr val="lt1">
              <a:alpha val="8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Anexos</a:t>
            </a:r>
            <a:endParaRPr lang="es-CL" sz="1050" dirty="0">
              <a:solidFill>
                <a:schemeClr val="accent1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40C3AA-3215-3A88-829B-F712EF6CECFD}"/>
              </a:ext>
            </a:extLst>
          </p:cNvPr>
          <p:cNvSpPr txBox="1"/>
          <p:nvPr/>
        </p:nvSpPr>
        <p:spPr>
          <a:xfrm>
            <a:off x="3680078" y="2380224"/>
            <a:ext cx="3699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800" dirty="0">
                <a:latin typeface="Avenir Next LT Pro" panose="020B0504020202020204" pitchFamily="34" charset="0"/>
              </a:rPr>
              <a:t>Al considerar un universo con las </a:t>
            </a:r>
            <a:r>
              <a:rPr lang="es-CL" sz="18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107</a:t>
            </a:r>
            <a:r>
              <a:rPr lang="es-CL" sz="1800" dirty="0">
                <a:latin typeface="Avenir Next LT Pro" panose="020B0504020202020204" pitchFamily="34" charset="0"/>
              </a:rPr>
              <a:t> etiquetas más probables</a:t>
            </a:r>
            <a:endParaRPr lang="es-CL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03BA43-7B4A-ED4F-095C-574892A55EAE}"/>
              </a:ext>
            </a:extLst>
          </p:cNvPr>
          <p:cNvSpPr txBox="1"/>
          <p:nvPr/>
        </p:nvSpPr>
        <p:spPr>
          <a:xfrm>
            <a:off x="7936230" y="2380225"/>
            <a:ext cx="3630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800" dirty="0">
                <a:latin typeface="Avenir Next LT Pro" panose="020B0504020202020204" pitchFamily="34" charset="0"/>
              </a:rPr>
              <a:t>Al considerar un universo con las </a:t>
            </a:r>
            <a:r>
              <a:rPr lang="es-CL" sz="18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281</a:t>
            </a:r>
            <a:r>
              <a:rPr lang="es-CL" sz="1800" dirty="0">
                <a:latin typeface="Avenir Next LT Pro" panose="020B0504020202020204" pitchFamily="34" charset="0"/>
              </a:rPr>
              <a:t> etiquetas más probables</a:t>
            </a:r>
            <a:endParaRPr lang="es-CL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D3BD11-EA33-EE78-A2FF-82415FFE25F4}"/>
              </a:ext>
            </a:extLst>
          </p:cNvPr>
          <p:cNvSpPr txBox="1"/>
          <p:nvPr/>
        </p:nvSpPr>
        <p:spPr>
          <a:xfrm>
            <a:off x="919480" y="1600238"/>
            <a:ext cx="717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800" dirty="0">
                <a:latin typeface="Avenir Next LT Pro" panose="020B0504020202020204" pitchFamily="34" charset="0"/>
              </a:rPr>
              <a:t>Escogiendo </a:t>
            </a:r>
            <a:r>
              <a:rPr lang="es-CL" sz="1800" dirty="0" err="1">
                <a:latin typeface="Avenir Next LT Pro" panose="020B0504020202020204" pitchFamily="34" charset="0"/>
              </a:rPr>
              <a:t>AlexNet</a:t>
            </a:r>
            <a:r>
              <a:rPr lang="es-CL" sz="1800" dirty="0">
                <a:latin typeface="Avenir Next LT Pro" panose="020B0504020202020204" pitchFamily="34" charset="0"/>
              </a:rPr>
              <a:t> TDNN como herramienta de apoyo…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54206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>
            <a:off x="-19455" y="6553435"/>
            <a:ext cx="12192000" cy="309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67302-D18E-86AE-B1E5-DF680CE27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9455" y="6553435"/>
            <a:ext cx="670965" cy="309109"/>
          </a:xfrm>
        </p:spPr>
        <p:txBody>
          <a:bodyPr/>
          <a:lstStyle/>
          <a:p>
            <a:fld id="{940E5692-7E19-4264-9402-ABE23259D7A1}" type="slidenum">
              <a:rPr lang="es-CL" smtClean="0"/>
              <a:pPr/>
              <a:t>6</a:t>
            </a:fld>
            <a:r>
              <a:rPr lang="es-CL" dirty="0"/>
              <a:t>/27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BD3E38-81E4-7B0E-2135-EBC40E68431C}"/>
              </a:ext>
            </a:extLst>
          </p:cNvPr>
          <p:cNvSpPr/>
          <p:nvPr/>
        </p:nvSpPr>
        <p:spPr>
          <a:xfrm>
            <a:off x="6389356" y="6625030"/>
            <a:ext cx="1147077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1. Introducción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2A829F2-A7E0-CB84-1D34-3E13B0AEA9D4}"/>
              </a:ext>
            </a:extLst>
          </p:cNvPr>
          <p:cNvSpPr/>
          <p:nvPr/>
        </p:nvSpPr>
        <p:spPr>
          <a:xfrm>
            <a:off x="7626729" y="6625031"/>
            <a:ext cx="957667" cy="162052"/>
          </a:xfrm>
          <a:prstGeom prst="roundRect">
            <a:avLst/>
          </a:prstGeom>
          <a:solidFill>
            <a:schemeClr val="lt1">
              <a:alpha val="8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2. Objetivos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AA0F4E5-7FCD-8A7E-C2D6-2D2460233BD2}"/>
              </a:ext>
            </a:extLst>
          </p:cNvPr>
          <p:cNvSpPr/>
          <p:nvPr/>
        </p:nvSpPr>
        <p:spPr>
          <a:xfrm>
            <a:off x="8645777" y="6625031"/>
            <a:ext cx="1147077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3. Metodología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DDD8CD-BDC1-6437-046C-1054046295DD}"/>
              </a:ext>
            </a:extLst>
          </p:cNvPr>
          <p:cNvSpPr/>
          <p:nvPr/>
        </p:nvSpPr>
        <p:spPr>
          <a:xfrm>
            <a:off x="10938148" y="6625873"/>
            <a:ext cx="1168605" cy="161211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5. Conclusiones</a:t>
            </a:r>
            <a:endParaRPr lang="es-CL" sz="1050" dirty="0">
              <a:solidFill>
                <a:schemeClr val="accent1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80CFA32-9EA2-ED41-C49B-2706A8389EEB}"/>
              </a:ext>
            </a:extLst>
          </p:cNvPr>
          <p:cNvSpPr/>
          <p:nvPr/>
        </p:nvSpPr>
        <p:spPr>
          <a:xfrm>
            <a:off x="9854235" y="6625031"/>
            <a:ext cx="1022532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4. Resultados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113501-C645-FB98-4741-EB6B1DBDD3BB}"/>
              </a:ext>
            </a:extLst>
          </p:cNvPr>
          <p:cNvSpPr txBox="1"/>
          <p:nvPr/>
        </p:nvSpPr>
        <p:spPr>
          <a:xfrm>
            <a:off x="651508" y="1205289"/>
            <a:ext cx="1036382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fontAlgn="base">
              <a:spcAft>
                <a:spcPts val="1200"/>
              </a:spcAft>
            </a:pPr>
            <a:r>
              <a:rPr lang="es-ES" sz="2000" dirty="0">
                <a:latin typeface="Avenir Next LT Pro" panose="020B0504020202020204" pitchFamily="34" charset="0"/>
              </a:rPr>
              <a:t>Concebir una herramienta computacional que, </a:t>
            </a:r>
            <a:r>
              <a:rPr lang="es-ES" sz="2000" b="1" dirty="0">
                <a:solidFill>
                  <a:schemeClr val="accent4"/>
                </a:solidFill>
                <a:latin typeface="Avenir Next LT Pro" panose="020B0504020202020204" pitchFamily="34" charset="0"/>
              </a:rPr>
              <a:t>a partir de un patrón geométrico</a:t>
            </a:r>
            <a:r>
              <a:rPr lang="es-ES" sz="2000" dirty="0">
                <a:latin typeface="Avenir Next LT Pro" panose="020B0504020202020204" pitchFamily="34" charset="0"/>
              </a:rPr>
              <a:t> proveniente de un objeto de herencia cultural, entregue una serie de </a:t>
            </a:r>
            <a:r>
              <a:rPr lang="es-ES" sz="2000" b="1" dirty="0">
                <a:solidFill>
                  <a:schemeClr val="accent4"/>
                </a:solidFill>
                <a:latin typeface="Avenir Next LT Pro" panose="020B0504020202020204" pitchFamily="34" charset="0"/>
              </a:rPr>
              <a:t>etiquetas </a:t>
            </a:r>
            <a:r>
              <a:rPr lang="es-ES" sz="2000" dirty="0">
                <a:latin typeface="Avenir Next LT Pro" panose="020B0504020202020204" pitchFamily="34" charset="0"/>
              </a:rPr>
              <a:t>en base a sus </a:t>
            </a:r>
            <a:r>
              <a:rPr lang="es-ES" sz="2000" b="1" dirty="0">
                <a:solidFill>
                  <a:schemeClr val="accent4"/>
                </a:solidFill>
                <a:latin typeface="Avenir Next LT Pro" panose="020B0504020202020204" pitchFamily="34" charset="0"/>
              </a:rPr>
              <a:t>características geométricas </a:t>
            </a:r>
            <a:r>
              <a:rPr lang="es-ES" sz="2000" dirty="0">
                <a:latin typeface="Avenir Next LT Pro" panose="020B0504020202020204" pitchFamily="34" charset="0"/>
              </a:rPr>
              <a:t>más importantes.</a:t>
            </a:r>
            <a:endParaRPr lang="es-ES" sz="2000" i="0" u="none" strike="noStrike" dirty="0">
              <a:effectLst/>
              <a:latin typeface="Avenir Next LT Pro" panose="020B05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078DFF-6595-74BD-A2F9-98278D1A8CC7}"/>
              </a:ext>
            </a:extLst>
          </p:cNvPr>
          <p:cNvSpPr txBox="1"/>
          <p:nvPr/>
        </p:nvSpPr>
        <p:spPr>
          <a:xfrm>
            <a:off x="1222121" y="3511580"/>
            <a:ext cx="57670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i="0" u="none" strike="noStrike" dirty="0">
                <a:solidFill>
                  <a:srgbClr val="FFC000"/>
                </a:solidFill>
                <a:effectLst/>
                <a:latin typeface="Avenir Next LT Pro" panose="020B0504020202020204" pitchFamily="34" charset="0"/>
              </a:rPr>
              <a:t>Imagen de un patrón</a:t>
            </a:r>
            <a:r>
              <a:rPr lang="es-ES" sz="2000" b="0" i="0" u="none" strike="noStrike" dirty="0">
                <a:effectLst/>
                <a:latin typeface="Avenir Next LT Pro" panose="020B0504020202020204" pitchFamily="34" charset="0"/>
              </a:rPr>
              <a:t> que aparece en la superficie de un artefacto.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91C4B5-8BF5-5578-D9A6-1335C5E9581E}"/>
              </a:ext>
            </a:extLst>
          </p:cNvPr>
          <p:cNvSpPr/>
          <p:nvPr/>
        </p:nvSpPr>
        <p:spPr>
          <a:xfrm>
            <a:off x="0" y="-38910"/>
            <a:ext cx="12211454" cy="631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C66ACC-E94A-33EE-D41D-7EE830D73240}"/>
              </a:ext>
            </a:extLst>
          </p:cNvPr>
          <p:cNvSpPr txBox="1"/>
          <p:nvPr/>
        </p:nvSpPr>
        <p:spPr>
          <a:xfrm>
            <a:off x="107004" y="120562"/>
            <a:ext cx="46324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OBJETIVOS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CEBD74-28A3-1DAA-132C-ECAB6C53DF38}"/>
              </a:ext>
            </a:extLst>
          </p:cNvPr>
          <p:cNvSpPr txBox="1"/>
          <p:nvPr/>
        </p:nvSpPr>
        <p:spPr>
          <a:xfrm>
            <a:off x="1209717" y="3193550"/>
            <a:ext cx="15423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ENTRADA</a:t>
            </a:r>
            <a:endParaRPr lang="es-CL" sz="2000" b="1" dirty="0">
              <a:solidFill>
                <a:srgbClr val="FFC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787E79-FBDF-5BE0-66C9-7580085EAA96}"/>
              </a:ext>
            </a:extLst>
          </p:cNvPr>
          <p:cNvSpPr txBox="1"/>
          <p:nvPr/>
        </p:nvSpPr>
        <p:spPr>
          <a:xfrm>
            <a:off x="1222988" y="5182573"/>
            <a:ext cx="612080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0" i="0" u="none" strike="noStrike" dirty="0">
                <a:effectLst/>
                <a:latin typeface="Avenir Next LT Pro" panose="020B0504020202020204" pitchFamily="34" charset="0"/>
              </a:rPr>
              <a:t>Conjunto de </a:t>
            </a:r>
            <a:r>
              <a:rPr lang="es-ES" sz="2000" b="1" i="0" u="none" strike="noStrike" dirty="0">
                <a:solidFill>
                  <a:srgbClr val="FFC000"/>
                </a:solidFill>
                <a:effectLst/>
                <a:latin typeface="Avenir Next LT Pro" panose="020B0504020202020204" pitchFamily="34" charset="0"/>
              </a:rPr>
              <a:t>etiquetas textuales</a:t>
            </a:r>
            <a:r>
              <a:rPr lang="es-ES" sz="2000" b="0" i="0" u="none" strike="noStrike" dirty="0">
                <a:solidFill>
                  <a:srgbClr val="FFC000"/>
                </a:solidFill>
                <a:effectLst/>
                <a:latin typeface="Avenir Next LT Pro" panose="020B0504020202020204" pitchFamily="34" charset="0"/>
              </a:rPr>
              <a:t> </a:t>
            </a:r>
            <a:r>
              <a:rPr lang="es-ES" sz="2000" b="0" i="0" u="none" strike="noStrike" dirty="0">
                <a:effectLst/>
                <a:latin typeface="Avenir Next LT Pro" panose="020B0504020202020204" pitchFamily="34" charset="0"/>
              </a:rPr>
              <a:t>que describen el patrón, de acuerdo a una taxonomía específica.</a:t>
            </a:r>
            <a:endParaRPr lang="es-CL" sz="2000" dirty="0">
              <a:latin typeface="Avenir Next LT Pro" panose="020B05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103F2D-98C5-506D-3F97-4A6181424678}"/>
              </a:ext>
            </a:extLst>
          </p:cNvPr>
          <p:cNvSpPr txBox="1"/>
          <p:nvPr/>
        </p:nvSpPr>
        <p:spPr>
          <a:xfrm>
            <a:off x="1209716" y="4871753"/>
            <a:ext cx="15423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SALIDA</a:t>
            </a:r>
            <a:endParaRPr lang="es-CL" sz="2000" b="1" dirty="0">
              <a:solidFill>
                <a:srgbClr val="FFC000"/>
              </a:solidFill>
            </a:endParaRPr>
          </a:p>
        </p:txBody>
      </p:sp>
      <p:pic>
        <p:nvPicPr>
          <p:cNvPr id="22" name="Picture 21" descr="A black and white logo&#10;&#10;Description automatically generated with medium confidence">
            <a:extLst>
              <a:ext uri="{FF2B5EF4-FFF2-40B4-BE49-F238E27FC236}">
                <a16:creationId xmlns:a16="http://schemas.microsoft.com/office/drawing/2014/main" id="{3F08C625-87F9-8193-B497-B6690B614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5206" y="3171850"/>
            <a:ext cx="2047648" cy="6463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AFCEA73-4283-7673-9D6D-65ECCFD3CB47}"/>
              </a:ext>
            </a:extLst>
          </p:cNvPr>
          <p:cNvSpPr txBox="1"/>
          <p:nvPr/>
        </p:nvSpPr>
        <p:spPr>
          <a:xfrm>
            <a:off x="7745206" y="3832236"/>
            <a:ext cx="31193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b="0" i="0" u="none" strike="noStrike" dirty="0">
                <a:effectLst/>
                <a:latin typeface="Avenir Next LT Pro" panose="020B0504020202020204" pitchFamily="34" charset="0"/>
              </a:rPr>
              <a:t>Ejemplo de </a:t>
            </a:r>
            <a:r>
              <a:rPr lang="es-ES" sz="1400" b="0" i="1" u="none" strike="noStrike" dirty="0">
                <a:effectLst/>
                <a:latin typeface="Avenir Next LT Pro" panose="020B0504020202020204" pitchFamily="34" charset="0"/>
              </a:rPr>
              <a:t>sketch</a:t>
            </a:r>
            <a:r>
              <a:rPr lang="es-ES" sz="1400" b="0" u="none" strike="noStrike" dirty="0">
                <a:effectLst/>
                <a:latin typeface="Avenir Next LT Pro" panose="020B0504020202020204" pitchFamily="34" charset="0"/>
              </a:rPr>
              <a:t> de patrón geométrico</a:t>
            </a:r>
            <a:r>
              <a:rPr lang="es-ES" sz="1400" dirty="0">
                <a:latin typeface="Avenir Next LT Pro" panose="020B0504020202020204" pitchFamily="34" charset="0"/>
              </a:rPr>
              <a:t> </a:t>
            </a:r>
            <a:r>
              <a:rPr lang="es-ES" sz="1400" b="0" i="0" u="none" strike="noStrike" dirty="0">
                <a:effectLst/>
                <a:latin typeface="Avenir Next LT Pro" panose="020B0504020202020204" pitchFamily="34" charset="0"/>
              </a:rPr>
              <a:t>[Kun98].</a:t>
            </a:r>
            <a:endParaRPr lang="es-CL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474B976-597E-E8C9-95ED-593E4303718D}"/>
              </a:ext>
            </a:extLst>
          </p:cNvPr>
          <p:cNvSpPr txBox="1"/>
          <p:nvPr/>
        </p:nvSpPr>
        <p:spPr>
          <a:xfrm>
            <a:off x="7745206" y="5322949"/>
            <a:ext cx="31193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latin typeface="Avenir Next LT Pro" panose="020B0504020202020204" pitchFamily="34" charset="0"/>
              </a:rPr>
              <a:t>Etiquetas relativas al </a:t>
            </a:r>
            <a:r>
              <a:rPr lang="es-ES" sz="1400" i="1" dirty="0">
                <a:latin typeface="Avenir Next LT Pro" panose="020B0504020202020204" pitchFamily="34" charset="0"/>
              </a:rPr>
              <a:t>sketch</a:t>
            </a:r>
            <a:r>
              <a:rPr lang="es-ES" sz="1400" dirty="0">
                <a:latin typeface="Avenir Next LT Pro" panose="020B0504020202020204" pitchFamily="34" charset="0"/>
              </a:rPr>
              <a:t> anterior, según Norbert </a:t>
            </a:r>
            <a:r>
              <a:rPr lang="es-ES" sz="1400" dirty="0" err="1">
                <a:latin typeface="Avenir Next LT Pro" panose="020B0504020202020204" pitchFamily="34" charset="0"/>
              </a:rPr>
              <a:t>Kunisch</a:t>
            </a:r>
            <a:r>
              <a:rPr lang="es-ES" sz="1400" dirty="0">
                <a:latin typeface="Avenir Next LT Pro" panose="020B0504020202020204" pitchFamily="34" charset="0"/>
              </a:rPr>
              <a:t> </a:t>
            </a:r>
            <a:r>
              <a:rPr lang="es-ES" sz="1400" b="0" i="0" u="none" strike="noStrike" dirty="0">
                <a:effectLst/>
                <a:latin typeface="Avenir Next LT Pro" panose="020B0504020202020204" pitchFamily="34" charset="0"/>
              </a:rPr>
              <a:t>[Kun98].</a:t>
            </a:r>
            <a:endParaRPr lang="es-CL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437CA26-3E55-E8BF-11E7-C33BC4B6F05F}"/>
              </a:ext>
            </a:extLst>
          </p:cNvPr>
          <p:cNvSpPr txBox="1"/>
          <p:nvPr/>
        </p:nvSpPr>
        <p:spPr>
          <a:xfrm>
            <a:off x="7715988" y="4761309"/>
            <a:ext cx="31486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Chain</a:t>
            </a:r>
            <a:r>
              <a:rPr lang="es-C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es-C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es-C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lozenges</a:t>
            </a:r>
            <a:r>
              <a:rPr lang="es-C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dotted</a:t>
            </a:r>
            <a:r>
              <a:rPr lang="es-C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latticed</a:t>
            </a:r>
            <a:r>
              <a:rPr lang="es-C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triangles</a:t>
            </a:r>
            <a:r>
              <a:rPr lang="es-C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s-CL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field</a:t>
            </a:r>
            <a:r>
              <a:rPr lang="es-CL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horizontal panel</a:t>
            </a:r>
          </a:p>
        </p:txBody>
      </p:sp>
    </p:spTree>
    <p:extLst>
      <p:ext uri="{BB962C8B-B14F-4D97-AF65-F5344CB8AC3E}">
        <p14:creationId xmlns:p14="http://schemas.microsoft.com/office/powerpoint/2010/main" val="126504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8" grpId="0"/>
      <p:bldP spid="20" grpId="0"/>
      <p:bldP spid="21" grpId="0"/>
      <p:bldP spid="23" grpId="0"/>
      <p:bldP spid="24" grpId="0"/>
      <p:bldP spid="2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BBBA26F5-ED01-C9ED-DFF9-1EF57D9B6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218" y="2837233"/>
            <a:ext cx="1924102" cy="20247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93387A-4329-15CD-1E31-1261D3A60923}"/>
              </a:ext>
            </a:extLst>
          </p:cNvPr>
          <p:cNvSpPr txBox="1"/>
          <p:nvPr/>
        </p:nvSpPr>
        <p:spPr>
          <a:xfrm>
            <a:off x="3680078" y="2380224"/>
            <a:ext cx="3699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800" dirty="0">
                <a:latin typeface="Avenir Next LT Pro" panose="020B0504020202020204" pitchFamily="34" charset="0"/>
              </a:rPr>
              <a:t>Al considerar un universo con las </a:t>
            </a:r>
            <a:r>
              <a:rPr lang="es-CL" sz="18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107</a:t>
            </a:r>
            <a:r>
              <a:rPr lang="es-CL" sz="1800" dirty="0">
                <a:latin typeface="Avenir Next LT Pro" panose="020B0504020202020204" pitchFamily="34" charset="0"/>
              </a:rPr>
              <a:t> etiquetas más probables</a:t>
            </a:r>
            <a:endParaRPr lang="es-C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BC5743-53F9-E2FD-DA83-B9D8DE514072}"/>
              </a:ext>
            </a:extLst>
          </p:cNvPr>
          <p:cNvSpPr txBox="1"/>
          <p:nvPr/>
        </p:nvSpPr>
        <p:spPr>
          <a:xfrm>
            <a:off x="7936230" y="2380225"/>
            <a:ext cx="3630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800" dirty="0">
                <a:latin typeface="Avenir Next LT Pro" panose="020B0504020202020204" pitchFamily="34" charset="0"/>
              </a:rPr>
              <a:t>Al considerar un universo con las </a:t>
            </a:r>
            <a:r>
              <a:rPr lang="es-CL" sz="18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281</a:t>
            </a:r>
            <a:r>
              <a:rPr lang="es-CL" sz="1800" dirty="0">
                <a:latin typeface="Avenir Next LT Pro" panose="020B0504020202020204" pitchFamily="34" charset="0"/>
              </a:rPr>
              <a:t> etiquetas más probables</a:t>
            </a:r>
            <a:endParaRPr lang="es-CL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FC16EA-8357-B12C-5CFC-E2F5A4E349F9}"/>
              </a:ext>
            </a:extLst>
          </p:cNvPr>
          <p:cNvSpPr txBox="1"/>
          <p:nvPr/>
        </p:nvSpPr>
        <p:spPr>
          <a:xfrm>
            <a:off x="1372589" y="4975191"/>
            <a:ext cx="17213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800" dirty="0">
                <a:latin typeface="Avenir Next LT Pro" panose="020B0504020202020204" pitchFamily="34" charset="0"/>
              </a:rPr>
              <a:t>Patrón 16h [Kun98]</a:t>
            </a:r>
            <a:endParaRPr lang="es-CL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ECA915-F4F9-9286-BD9A-DAAAD6B355AF}"/>
              </a:ext>
            </a:extLst>
          </p:cNvPr>
          <p:cNvSpPr txBox="1"/>
          <p:nvPr/>
        </p:nvSpPr>
        <p:spPr>
          <a:xfrm>
            <a:off x="3621595" y="3318263"/>
            <a:ext cx="3699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line, simple, </a:t>
            </a:r>
            <a:r>
              <a:rPr lang="es-CL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metopal</a:t>
            </a:r>
            <a:r>
              <a:rPr lang="es-CL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es-CL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single, </a:t>
            </a:r>
            <a:r>
              <a:rPr lang="es-CL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quatrefoil</a:t>
            </a:r>
            <a:r>
              <a:rPr lang="es-CL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tree</a:t>
            </a:r>
            <a:endParaRPr lang="es-C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A675E3-EF44-E2BD-288C-D0B02591F1EE}"/>
              </a:ext>
            </a:extLst>
          </p:cNvPr>
          <p:cNvSpPr txBox="1"/>
          <p:nvPr/>
        </p:nvSpPr>
        <p:spPr>
          <a:xfrm>
            <a:off x="7936230" y="3318262"/>
            <a:ext cx="369912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line, </a:t>
            </a:r>
            <a:r>
              <a:rPr lang="es-CL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simple,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L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metopal</a:t>
            </a:r>
            <a:r>
              <a:rPr lang="es-CL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L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es-CL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single, </a:t>
            </a:r>
            <a:r>
              <a:rPr lang="es-CL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quatrefoil</a:t>
            </a:r>
            <a:r>
              <a:rPr lang="es-CL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r>
              <a:rPr lang="es-CL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andrew’s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hatched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stacked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multiple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dotted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checkerboard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latticed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spandrel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lozenge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hexafoil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octofoil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zigzag, 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axe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palm-tree</a:t>
            </a:r>
            <a:endParaRPr lang="es-CL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798862-6B5D-C357-1811-0B16D6DBA358}"/>
              </a:ext>
            </a:extLst>
          </p:cNvPr>
          <p:cNvSpPr txBox="1"/>
          <p:nvPr/>
        </p:nvSpPr>
        <p:spPr>
          <a:xfrm>
            <a:off x="919480" y="1600238"/>
            <a:ext cx="717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800" dirty="0">
                <a:latin typeface="Avenir Next LT Pro" panose="020B0504020202020204" pitchFamily="34" charset="0"/>
              </a:rPr>
              <a:t>Escogiendo </a:t>
            </a:r>
            <a:r>
              <a:rPr lang="es-CL" sz="1800" dirty="0" err="1">
                <a:latin typeface="Avenir Next LT Pro" panose="020B0504020202020204" pitchFamily="34" charset="0"/>
              </a:rPr>
              <a:t>AlexNet</a:t>
            </a:r>
            <a:r>
              <a:rPr lang="es-CL" sz="1800" dirty="0">
                <a:latin typeface="Avenir Next LT Pro" panose="020B0504020202020204" pitchFamily="34" charset="0"/>
              </a:rPr>
              <a:t> TDNN como herramienta de apoyo…</a:t>
            </a:r>
            <a:endParaRPr lang="es-CL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D156441-8376-D24F-F538-7682E6216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9506" y="6492875"/>
            <a:ext cx="982494" cy="365125"/>
          </a:xfrm>
        </p:spPr>
        <p:txBody>
          <a:bodyPr/>
          <a:lstStyle/>
          <a:p>
            <a:fld id="{940E5692-7E19-4264-9402-ABE23259D7A1}" type="slidenum">
              <a:rPr lang="es-CL" smtClean="0"/>
              <a:t>60</a:t>
            </a:fld>
            <a:endParaRPr lang="es-C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E02AC7-B271-C742-7546-57E1A5C952FD}"/>
              </a:ext>
            </a:extLst>
          </p:cNvPr>
          <p:cNvSpPr/>
          <p:nvPr/>
        </p:nvSpPr>
        <p:spPr>
          <a:xfrm>
            <a:off x="0" y="-38910"/>
            <a:ext cx="12211454" cy="631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8190A45-0A44-DD2B-75AB-A1FB7B8110B0}"/>
              </a:ext>
            </a:extLst>
          </p:cNvPr>
          <p:cNvSpPr txBox="1"/>
          <p:nvPr/>
        </p:nvSpPr>
        <p:spPr>
          <a:xfrm>
            <a:off x="107004" y="120562"/>
            <a:ext cx="46324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RESULTADOS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1048B0-7E2F-8190-317D-3621889B5BBA}"/>
              </a:ext>
            </a:extLst>
          </p:cNvPr>
          <p:cNvSpPr/>
          <p:nvPr/>
        </p:nvSpPr>
        <p:spPr>
          <a:xfrm>
            <a:off x="0" y="6553435"/>
            <a:ext cx="12192000" cy="309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8F986B05-6D4C-CE3C-8C71-31F55C170EA8}"/>
              </a:ext>
            </a:extLst>
          </p:cNvPr>
          <p:cNvSpPr txBox="1">
            <a:spLocks/>
          </p:cNvSpPr>
          <p:nvPr/>
        </p:nvSpPr>
        <p:spPr>
          <a:xfrm>
            <a:off x="-19455" y="6553435"/>
            <a:ext cx="670965" cy="309109"/>
          </a:xfrm>
          <a:prstGeom prst="rect">
            <a:avLst/>
          </a:prstGeom>
        </p:spPr>
        <p:txBody>
          <a:bodyPr anchor="ctr"/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Avenir Next LT Pro" panose="020B05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A14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FD7E30B-E1FF-536E-01C7-EDAF7898D798}"/>
              </a:ext>
            </a:extLst>
          </p:cNvPr>
          <p:cNvSpPr/>
          <p:nvPr/>
        </p:nvSpPr>
        <p:spPr>
          <a:xfrm>
            <a:off x="11352486" y="6625874"/>
            <a:ext cx="699021" cy="146402"/>
          </a:xfrm>
          <a:prstGeom prst="roundRect">
            <a:avLst/>
          </a:prstGeom>
          <a:solidFill>
            <a:schemeClr val="lt1">
              <a:alpha val="8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Anexos</a:t>
            </a:r>
            <a:endParaRPr lang="es-CL" sz="1050" dirty="0">
              <a:solidFill>
                <a:schemeClr val="accent1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800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etalware, leaf, clipart, fern&#10;&#10;Description automatically generated">
            <a:extLst>
              <a:ext uri="{FF2B5EF4-FFF2-40B4-BE49-F238E27FC236}">
                <a16:creationId xmlns:a16="http://schemas.microsoft.com/office/drawing/2014/main" id="{312CE404-C04A-D52C-84AD-27BC2ACFB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193" y="3031237"/>
            <a:ext cx="1497142" cy="14688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14140E-F20A-BAD4-D57F-7A7BD8A7E837}"/>
              </a:ext>
            </a:extLst>
          </p:cNvPr>
          <p:cNvSpPr txBox="1"/>
          <p:nvPr/>
        </p:nvSpPr>
        <p:spPr>
          <a:xfrm>
            <a:off x="1429658" y="4426766"/>
            <a:ext cx="17213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800" dirty="0">
                <a:latin typeface="Avenir Next LT Pro" panose="020B0504020202020204" pitchFamily="34" charset="0"/>
              </a:rPr>
              <a:t>Patrón 71f [Kun98]</a:t>
            </a:r>
            <a:endParaRPr lang="es-C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EDF312-B725-F7E8-0798-BB0F83788879}"/>
              </a:ext>
            </a:extLst>
          </p:cNvPr>
          <p:cNvSpPr txBox="1"/>
          <p:nvPr/>
        </p:nvSpPr>
        <p:spPr>
          <a:xfrm>
            <a:off x="3621595" y="3328015"/>
            <a:ext cx="36991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illing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ornament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C2AC86-640C-343C-4ACA-B592289AC25E}"/>
              </a:ext>
            </a:extLst>
          </p:cNvPr>
          <p:cNvSpPr txBox="1"/>
          <p:nvPr/>
        </p:nvSpPr>
        <p:spPr>
          <a:xfrm>
            <a:off x="7936230" y="3328014"/>
            <a:ext cx="36991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illing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ornament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star</a:t>
            </a:r>
            <a:endParaRPr lang="es-CL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C7385B4-35D5-D978-1F1D-34A82B578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9506" y="6492875"/>
            <a:ext cx="982494" cy="365125"/>
          </a:xfrm>
        </p:spPr>
        <p:txBody>
          <a:bodyPr/>
          <a:lstStyle/>
          <a:p>
            <a:fld id="{940E5692-7E19-4264-9402-ABE23259D7A1}" type="slidenum">
              <a:rPr lang="es-CL" smtClean="0"/>
              <a:t>61</a:t>
            </a:fld>
            <a:endParaRPr lang="es-C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84682E-924D-788A-0E6B-2D2069E7BC76}"/>
              </a:ext>
            </a:extLst>
          </p:cNvPr>
          <p:cNvSpPr/>
          <p:nvPr/>
        </p:nvSpPr>
        <p:spPr>
          <a:xfrm>
            <a:off x="0" y="-38910"/>
            <a:ext cx="12211454" cy="631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12E28A-5204-1124-E766-7EDB061CB4D0}"/>
              </a:ext>
            </a:extLst>
          </p:cNvPr>
          <p:cNvSpPr txBox="1"/>
          <p:nvPr/>
        </p:nvSpPr>
        <p:spPr>
          <a:xfrm>
            <a:off x="107004" y="120562"/>
            <a:ext cx="46324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RESULTADOS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DBFE0E-5247-55ED-C956-081FC1593155}"/>
              </a:ext>
            </a:extLst>
          </p:cNvPr>
          <p:cNvSpPr/>
          <p:nvPr/>
        </p:nvSpPr>
        <p:spPr>
          <a:xfrm>
            <a:off x="0" y="6553435"/>
            <a:ext cx="12192000" cy="309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D959FFE5-C2E3-58F2-082A-4567BF20CE3D}"/>
              </a:ext>
            </a:extLst>
          </p:cNvPr>
          <p:cNvSpPr txBox="1">
            <a:spLocks/>
          </p:cNvSpPr>
          <p:nvPr/>
        </p:nvSpPr>
        <p:spPr>
          <a:xfrm>
            <a:off x="-19455" y="6553435"/>
            <a:ext cx="670965" cy="309109"/>
          </a:xfrm>
          <a:prstGeom prst="rect">
            <a:avLst/>
          </a:prstGeom>
        </p:spPr>
        <p:txBody>
          <a:bodyPr anchor="ctr"/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Avenir Next LT Pro" panose="020B05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A15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E937235-6017-2FEF-C99E-8106C8B6429E}"/>
              </a:ext>
            </a:extLst>
          </p:cNvPr>
          <p:cNvSpPr/>
          <p:nvPr/>
        </p:nvSpPr>
        <p:spPr>
          <a:xfrm>
            <a:off x="11352486" y="6625874"/>
            <a:ext cx="699021" cy="146402"/>
          </a:xfrm>
          <a:prstGeom prst="roundRect">
            <a:avLst/>
          </a:prstGeom>
          <a:solidFill>
            <a:schemeClr val="lt1">
              <a:alpha val="8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Anexos</a:t>
            </a:r>
            <a:endParaRPr lang="es-CL" sz="1050" dirty="0">
              <a:solidFill>
                <a:schemeClr val="accent1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BA15AC-5865-90A8-53A8-554ECA3759FA}"/>
              </a:ext>
            </a:extLst>
          </p:cNvPr>
          <p:cNvSpPr txBox="1"/>
          <p:nvPr/>
        </p:nvSpPr>
        <p:spPr>
          <a:xfrm>
            <a:off x="3680078" y="2380224"/>
            <a:ext cx="3699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800" dirty="0">
                <a:latin typeface="Avenir Next LT Pro" panose="020B0504020202020204" pitchFamily="34" charset="0"/>
              </a:rPr>
              <a:t>Al considerar un universo con las </a:t>
            </a:r>
            <a:r>
              <a:rPr lang="es-CL" sz="18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107</a:t>
            </a:r>
            <a:r>
              <a:rPr lang="es-CL" sz="1800" dirty="0">
                <a:latin typeface="Avenir Next LT Pro" panose="020B0504020202020204" pitchFamily="34" charset="0"/>
              </a:rPr>
              <a:t> etiquetas más probables</a:t>
            </a:r>
            <a:endParaRPr lang="es-CL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5B86F7-6BF9-6662-F2CB-AB493389EB5F}"/>
              </a:ext>
            </a:extLst>
          </p:cNvPr>
          <p:cNvSpPr txBox="1"/>
          <p:nvPr/>
        </p:nvSpPr>
        <p:spPr>
          <a:xfrm>
            <a:off x="7936230" y="2380225"/>
            <a:ext cx="3630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800" dirty="0">
                <a:latin typeface="Avenir Next LT Pro" panose="020B0504020202020204" pitchFamily="34" charset="0"/>
              </a:rPr>
              <a:t>Al considerar un universo con las </a:t>
            </a:r>
            <a:r>
              <a:rPr lang="es-CL" sz="18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281</a:t>
            </a:r>
            <a:r>
              <a:rPr lang="es-CL" sz="1800" dirty="0">
                <a:latin typeface="Avenir Next LT Pro" panose="020B0504020202020204" pitchFamily="34" charset="0"/>
              </a:rPr>
              <a:t> etiquetas más probables</a:t>
            </a:r>
            <a:endParaRPr lang="es-CL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F3D6B94-8E50-1526-712F-A65BBCC9B1C9}"/>
              </a:ext>
            </a:extLst>
          </p:cNvPr>
          <p:cNvSpPr txBox="1"/>
          <p:nvPr/>
        </p:nvSpPr>
        <p:spPr>
          <a:xfrm>
            <a:off x="919480" y="1600238"/>
            <a:ext cx="717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800" dirty="0">
                <a:latin typeface="Avenir Next LT Pro" panose="020B0504020202020204" pitchFamily="34" charset="0"/>
              </a:rPr>
              <a:t>Escogiendo </a:t>
            </a:r>
            <a:r>
              <a:rPr lang="es-CL" sz="1800" dirty="0" err="1">
                <a:latin typeface="Avenir Next LT Pro" panose="020B0504020202020204" pitchFamily="34" charset="0"/>
              </a:rPr>
              <a:t>AlexNet</a:t>
            </a:r>
            <a:r>
              <a:rPr lang="es-CL" sz="1800" dirty="0">
                <a:latin typeface="Avenir Next LT Pro" panose="020B0504020202020204" pitchFamily="34" charset="0"/>
              </a:rPr>
              <a:t> TDNN como herramienta de apoyo…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610208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etalware, leaf, clipart, fern&#10;&#10;Description automatically generated">
            <a:extLst>
              <a:ext uri="{FF2B5EF4-FFF2-40B4-BE49-F238E27FC236}">
                <a16:creationId xmlns:a16="http://schemas.microsoft.com/office/drawing/2014/main" id="{312CE404-C04A-D52C-84AD-27BC2ACFB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193" y="3031237"/>
            <a:ext cx="1497142" cy="14688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14140E-F20A-BAD4-D57F-7A7BD8A7E837}"/>
              </a:ext>
            </a:extLst>
          </p:cNvPr>
          <p:cNvSpPr txBox="1"/>
          <p:nvPr/>
        </p:nvSpPr>
        <p:spPr>
          <a:xfrm>
            <a:off x="1429658" y="4426766"/>
            <a:ext cx="17213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800" dirty="0">
                <a:latin typeface="Avenir Next LT Pro" panose="020B0504020202020204" pitchFamily="34" charset="0"/>
              </a:rPr>
              <a:t>Patrón 71f [Kun98]</a:t>
            </a:r>
            <a:endParaRPr lang="es-C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EDF312-B725-F7E8-0798-BB0F83788879}"/>
              </a:ext>
            </a:extLst>
          </p:cNvPr>
          <p:cNvSpPr txBox="1"/>
          <p:nvPr/>
        </p:nvSpPr>
        <p:spPr>
          <a:xfrm>
            <a:off x="3600164" y="3319647"/>
            <a:ext cx="36991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s-CL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illing</a:t>
            </a:r>
            <a:r>
              <a:rPr lang="es-CL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ornament</a:t>
            </a:r>
            <a:r>
              <a:rPr lang="es-CL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</a:t>
            </a:r>
            <a:r>
              <a:rPr lang="es-CL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swastika</a:t>
            </a:r>
            <a:r>
              <a:rPr lang="es-CL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C2AC86-640C-343C-4ACA-B592289AC25E}"/>
              </a:ext>
            </a:extLst>
          </p:cNvPr>
          <p:cNvSpPr txBox="1"/>
          <p:nvPr/>
        </p:nvSpPr>
        <p:spPr>
          <a:xfrm>
            <a:off x="7936230" y="3319647"/>
            <a:ext cx="36991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s-CL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illing</a:t>
            </a:r>
            <a:r>
              <a:rPr lang="es-CL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ornament</a:t>
            </a:r>
            <a:r>
              <a:rPr lang="es-CL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</a:t>
            </a:r>
            <a:r>
              <a:rPr lang="es-CL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s-CL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hatched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solid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double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eight-pointed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axe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rosette</a:t>
            </a:r>
            <a:r>
              <a:rPr lang="es-CL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CL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fish</a:t>
            </a:r>
            <a:endParaRPr lang="es-C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886189-E881-4D93-3092-AF56BE6D9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9506" y="6492875"/>
            <a:ext cx="982494" cy="365125"/>
          </a:xfrm>
        </p:spPr>
        <p:txBody>
          <a:bodyPr/>
          <a:lstStyle/>
          <a:p>
            <a:fld id="{940E5692-7E19-4264-9402-ABE23259D7A1}" type="slidenum">
              <a:rPr lang="es-CL" smtClean="0"/>
              <a:t>62</a:t>
            </a:fld>
            <a:endParaRPr lang="es-C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12C79DA-B323-BA47-C50D-C46007D4B80F}"/>
              </a:ext>
            </a:extLst>
          </p:cNvPr>
          <p:cNvSpPr/>
          <p:nvPr/>
        </p:nvSpPr>
        <p:spPr>
          <a:xfrm>
            <a:off x="0" y="-38910"/>
            <a:ext cx="12211454" cy="631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4A2C7F-FA3D-66DF-F568-4790B0B5C535}"/>
              </a:ext>
            </a:extLst>
          </p:cNvPr>
          <p:cNvSpPr txBox="1"/>
          <p:nvPr/>
        </p:nvSpPr>
        <p:spPr>
          <a:xfrm>
            <a:off x="107004" y="120562"/>
            <a:ext cx="46324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RESULTADOS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6E328D-F88D-91EE-CEC7-FFF26CCA5AC9}"/>
              </a:ext>
            </a:extLst>
          </p:cNvPr>
          <p:cNvSpPr/>
          <p:nvPr/>
        </p:nvSpPr>
        <p:spPr>
          <a:xfrm>
            <a:off x="0" y="6553435"/>
            <a:ext cx="12192000" cy="309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55877150-A2E4-A96D-A67B-61880599A176}"/>
              </a:ext>
            </a:extLst>
          </p:cNvPr>
          <p:cNvSpPr txBox="1">
            <a:spLocks/>
          </p:cNvSpPr>
          <p:nvPr/>
        </p:nvSpPr>
        <p:spPr>
          <a:xfrm>
            <a:off x="-19455" y="6553435"/>
            <a:ext cx="670965" cy="309109"/>
          </a:xfrm>
          <a:prstGeom prst="rect">
            <a:avLst/>
          </a:prstGeom>
        </p:spPr>
        <p:txBody>
          <a:bodyPr anchor="ctr"/>
          <a:lstStyle>
            <a:defPPr>
              <a:defRPr lang="es-CL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Avenir Next LT Pro" panose="020B05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L" dirty="0"/>
              <a:t>A15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A351310-7B4F-60E1-C75C-277FFBD659F3}"/>
              </a:ext>
            </a:extLst>
          </p:cNvPr>
          <p:cNvSpPr/>
          <p:nvPr/>
        </p:nvSpPr>
        <p:spPr>
          <a:xfrm>
            <a:off x="11352486" y="6625874"/>
            <a:ext cx="699021" cy="146402"/>
          </a:xfrm>
          <a:prstGeom prst="roundRect">
            <a:avLst/>
          </a:prstGeom>
          <a:solidFill>
            <a:schemeClr val="lt1">
              <a:alpha val="8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Anexos</a:t>
            </a:r>
            <a:endParaRPr lang="es-CL" sz="1050" dirty="0">
              <a:solidFill>
                <a:schemeClr val="accent1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04F49A-FBFE-8EA9-CBBE-BFACE70C0E90}"/>
              </a:ext>
            </a:extLst>
          </p:cNvPr>
          <p:cNvSpPr txBox="1"/>
          <p:nvPr/>
        </p:nvSpPr>
        <p:spPr>
          <a:xfrm>
            <a:off x="3680078" y="2380224"/>
            <a:ext cx="36991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800" dirty="0">
                <a:latin typeface="Avenir Next LT Pro" panose="020B0504020202020204" pitchFamily="34" charset="0"/>
              </a:rPr>
              <a:t>Al considerar un universo con las </a:t>
            </a:r>
            <a:r>
              <a:rPr lang="es-CL" sz="18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107</a:t>
            </a:r>
            <a:r>
              <a:rPr lang="es-CL" sz="1800" dirty="0">
                <a:latin typeface="Avenir Next LT Pro" panose="020B0504020202020204" pitchFamily="34" charset="0"/>
              </a:rPr>
              <a:t> etiquetas más probables</a:t>
            </a:r>
            <a:endParaRPr lang="es-CL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10A764-E3A2-B5C5-3631-CD6DB6722D35}"/>
              </a:ext>
            </a:extLst>
          </p:cNvPr>
          <p:cNvSpPr txBox="1"/>
          <p:nvPr/>
        </p:nvSpPr>
        <p:spPr>
          <a:xfrm>
            <a:off x="7936230" y="2380225"/>
            <a:ext cx="3630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800" dirty="0">
                <a:latin typeface="Avenir Next LT Pro" panose="020B0504020202020204" pitchFamily="34" charset="0"/>
              </a:rPr>
              <a:t>Al considerar un universo con las </a:t>
            </a:r>
            <a:r>
              <a:rPr lang="es-CL" sz="1800" b="1" dirty="0">
                <a:solidFill>
                  <a:srgbClr val="FFC000"/>
                </a:solidFill>
                <a:latin typeface="Avenir Next LT Pro" panose="020B0504020202020204" pitchFamily="34" charset="0"/>
              </a:rPr>
              <a:t>281</a:t>
            </a:r>
            <a:r>
              <a:rPr lang="es-CL" sz="1800" dirty="0">
                <a:latin typeface="Avenir Next LT Pro" panose="020B0504020202020204" pitchFamily="34" charset="0"/>
              </a:rPr>
              <a:t> etiquetas más probables</a:t>
            </a:r>
            <a:endParaRPr lang="es-CL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67C203-2C43-52D9-61C8-D9C132FB2045}"/>
              </a:ext>
            </a:extLst>
          </p:cNvPr>
          <p:cNvSpPr txBox="1"/>
          <p:nvPr/>
        </p:nvSpPr>
        <p:spPr>
          <a:xfrm>
            <a:off x="919480" y="1600238"/>
            <a:ext cx="717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800" dirty="0">
                <a:latin typeface="Avenir Next LT Pro" panose="020B0504020202020204" pitchFamily="34" charset="0"/>
              </a:rPr>
              <a:t>Escogiendo </a:t>
            </a:r>
            <a:r>
              <a:rPr lang="es-CL" sz="1800" dirty="0" err="1">
                <a:latin typeface="Avenir Next LT Pro" panose="020B0504020202020204" pitchFamily="34" charset="0"/>
              </a:rPr>
              <a:t>AlexNet</a:t>
            </a:r>
            <a:r>
              <a:rPr lang="es-CL" sz="1800" dirty="0">
                <a:latin typeface="Avenir Next LT Pro" panose="020B0504020202020204" pitchFamily="34" charset="0"/>
              </a:rPr>
              <a:t> TDNN como herramienta de apoyo…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52414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>
            <a:off x="-19455" y="6553435"/>
            <a:ext cx="12192000" cy="309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67302-D18E-86AE-B1E5-DF680CE27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9455" y="6553435"/>
            <a:ext cx="670965" cy="309109"/>
          </a:xfrm>
        </p:spPr>
        <p:txBody>
          <a:bodyPr/>
          <a:lstStyle/>
          <a:p>
            <a:fld id="{940E5692-7E19-4264-9402-ABE23259D7A1}" type="slidenum">
              <a:rPr lang="es-CL" smtClean="0"/>
              <a:pPr/>
              <a:t>7</a:t>
            </a:fld>
            <a:r>
              <a:rPr lang="es-CL" dirty="0"/>
              <a:t>/27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BD3E38-81E4-7B0E-2135-EBC40E68431C}"/>
              </a:ext>
            </a:extLst>
          </p:cNvPr>
          <p:cNvSpPr/>
          <p:nvPr/>
        </p:nvSpPr>
        <p:spPr>
          <a:xfrm>
            <a:off x="6389356" y="6625030"/>
            <a:ext cx="1147077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1. Introducción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2A829F2-A7E0-CB84-1D34-3E13B0AEA9D4}"/>
              </a:ext>
            </a:extLst>
          </p:cNvPr>
          <p:cNvSpPr/>
          <p:nvPr/>
        </p:nvSpPr>
        <p:spPr>
          <a:xfrm>
            <a:off x="7626729" y="6625031"/>
            <a:ext cx="957667" cy="162052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2. Objetivos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AA0F4E5-7FCD-8A7E-C2D6-2D2460233BD2}"/>
              </a:ext>
            </a:extLst>
          </p:cNvPr>
          <p:cNvSpPr/>
          <p:nvPr/>
        </p:nvSpPr>
        <p:spPr>
          <a:xfrm>
            <a:off x="8645777" y="6625031"/>
            <a:ext cx="1147077" cy="162053"/>
          </a:xfrm>
          <a:prstGeom prst="roundRect">
            <a:avLst/>
          </a:prstGeom>
          <a:solidFill>
            <a:schemeClr val="lt1">
              <a:alpha val="8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3. Metodología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DDD8CD-BDC1-6437-046C-1054046295DD}"/>
              </a:ext>
            </a:extLst>
          </p:cNvPr>
          <p:cNvSpPr/>
          <p:nvPr/>
        </p:nvSpPr>
        <p:spPr>
          <a:xfrm>
            <a:off x="10938148" y="6625873"/>
            <a:ext cx="1168605" cy="161211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5. Conclusiones</a:t>
            </a:r>
            <a:endParaRPr lang="es-CL" sz="1050" dirty="0">
              <a:solidFill>
                <a:schemeClr val="accent1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80CFA32-9EA2-ED41-C49B-2706A8389EEB}"/>
              </a:ext>
            </a:extLst>
          </p:cNvPr>
          <p:cNvSpPr/>
          <p:nvPr/>
        </p:nvSpPr>
        <p:spPr>
          <a:xfrm>
            <a:off x="9854235" y="6625031"/>
            <a:ext cx="1022532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4. Resultados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BF27F4-09F2-F4C4-6D9B-AA60483F98AE}"/>
              </a:ext>
            </a:extLst>
          </p:cNvPr>
          <p:cNvSpPr/>
          <p:nvPr/>
        </p:nvSpPr>
        <p:spPr>
          <a:xfrm>
            <a:off x="0" y="-38910"/>
            <a:ext cx="12211454" cy="631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9A8222-1B83-4B83-97DB-2391DB5C0D96}"/>
              </a:ext>
            </a:extLst>
          </p:cNvPr>
          <p:cNvSpPr txBox="1"/>
          <p:nvPr/>
        </p:nvSpPr>
        <p:spPr>
          <a:xfrm>
            <a:off x="1485611" y="2598003"/>
            <a:ext cx="92402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000" dirty="0">
                <a:latin typeface="Avenir Next LT Pro" panose="020B0504020202020204" pitchFamily="34" charset="0"/>
              </a:rPr>
              <a:t>¿Con qué datos?</a:t>
            </a:r>
          </a:p>
          <a:p>
            <a:r>
              <a:rPr lang="es-CL" sz="2000" dirty="0">
                <a:latin typeface="Avenir Next LT Pro" panose="020B0504020202020204" pitchFamily="34" charset="0"/>
              </a:rPr>
              <a:t>Patrones de </a:t>
            </a:r>
            <a:r>
              <a:rPr lang="es-CL" sz="2000" b="1" dirty="0">
                <a:solidFill>
                  <a:schemeClr val="accent4"/>
                </a:solidFill>
                <a:latin typeface="Avenir Next LT Pro" panose="020B0504020202020204" pitchFamily="34" charset="0"/>
              </a:rPr>
              <a:t>Ornamente </a:t>
            </a:r>
            <a:r>
              <a:rPr lang="es-CL" sz="2000" b="1" dirty="0" err="1">
                <a:solidFill>
                  <a:schemeClr val="accent4"/>
                </a:solidFill>
                <a:latin typeface="Avenir Next LT Pro" panose="020B0504020202020204" pitchFamily="34" charset="0"/>
              </a:rPr>
              <a:t>Geometrischen</a:t>
            </a:r>
            <a:r>
              <a:rPr lang="es-CL" sz="2000" b="1" dirty="0">
                <a:solidFill>
                  <a:schemeClr val="accent4"/>
                </a:solidFill>
                <a:latin typeface="Avenir Next LT Pro" panose="020B0504020202020204" pitchFamily="34" charset="0"/>
              </a:rPr>
              <a:t> </a:t>
            </a:r>
            <a:r>
              <a:rPr lang="es-CL" sz="2000" b="1" dirty="0" err="1">
                <a:solidFill>
                  <a:schemeClr val="accent4"/>
                </a:solidFill>
                <a:latin typeface="Avenir Next LT Pro" panose="020B0504020202020204" pitchFamily="34" charset="0"/>
              </a:rPr>
              <a:t>Vasen</a:t>
            </a:r>
            <a:r>
              <a:rPr lang="es-CL" sz="2000" b="1" dirty="0">
                <a:solidFill>
                  <a:schemeClr val="accent4"/>
                </a:solidFill>
                <a:latin typeface="Avenir Next LT Pro" panose="020B0504020202020204" pitchFamily="34" charset="0"/>
              </a:rPr>
              <a:t>, N. </a:t>
            </a:r>
            <a:r>
              <a:rPr lang="es-CL" sz="2000" b="1" dirty="0" err="1">
                <a:solidFill>
                  <a:schemeClr val="accent4"/>
                </a:solidFill>
                <a:latin typeface="Avenir Next LT Pro" panose="020B0504020202020204" pitchFamily="34" charset="0"/>
              </a:rPr>
              <a:t>Kunisch</a:t>
            </a:r>
            <a:r>
              <a:rPr lang="es-CL" sz="2000" b="1" dirty="0">
                <a:solidFill>
                  <a:schemeClr val="accent4"/>
                </a:solidFill>
                <a:latin typeface="Avenir Next LT Pro" panose="020B0504020202020204" pitchFamily="34" charset="0"/>
              </a:rPr>
              <a:t>.</a:t>
            </a:r>
            <a:endParaRPr lang="es-CL" sz="2000" b="1" dirty="0">
              <a:solidFill>
                <a:schemeClr val="accent4"/>
              </a:solidFill>
            </a:endParaRP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A4D36BEF-08D2-C0DD-88FB-E6DA3C3D0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78" y="1986929"/>
            <a:ext cx="2843951" cy="420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0FFC959-F3B8-0F33-538A-5950CE7E565D}"/>
              </a:ext>
            </a:extLst>
          </p:cNvPr>
          <p:cNvSpPr txBox="1"/>
          <p:nvPr/>
        </p:nvSpPr>
        <p:spPr>
          <a:xfrm>
            <a:off x="3516396" y="5715328"/>
            <a:ext cx="75798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latin typeface="Avenir Next LT Pro" panose="020B0504020202020204" pitchFamily="34" charset="0"/>
              </a:rPr>
              <a:t>Libro “Ornamente Geometrischer Vasen: Ein Kompendium”,</a:t>
            </a:r>
          </a:p>
          <a:p>
            <a:r>
              <a:rPr lang="de-DE" sz="1400" dirty="0">
                <a:latin typeface="Avenir Next LT Pro" panose="020B0504020202020204" pitchFamily="34" charset="0"/>
              </a:rPr>
              <a:t>Norbert Kunisch [Kun98]</a:t>
            </a:r>
            <a:endParaRPr lang="es-CL" sz="1400" dirty="0">
              <a:latin typeface="Avenir Next LT Pro" panose="020B0504020202020204" pitchFamily="34" charset="0"/>
            </a:endParaRP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B66D4BE8-77DD-8661-EFE2-7A56B22DB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227" y="2249425"/>
            <a:ext cx="2250981" cy="245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>
            <a:extLst>
              <a:ext uri="{FF2B5EF4-FFF2-40B4-BE49-F238E27FC236}">
                <a16:creationId xmlns:a16="http://schemas.microsoft.com/office/drawing/2014/main" id="{538869D5-3A09-BD38-9DB0-1EB6237BA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143" y="2271447"/>
            <a:ext cx="1787112" cy="239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>
            <a:extLst>
              <a:ext uri="{FF2B5EF4-FFF2-40B4-BE49-F238E27FC236}">
                <a16:creationId xmlns:a16="http://schemas.microsoft.com/office/drawing/2014/main" id="{F49572AA-F4F4-3463-AB90-F4F2619E2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696" y="2268523"/>
            <a:ext cx="1731913" cy="243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>
            <a:extLst>
              <a:ext uri="{FF2B5EF4-FFF2-40B4-BE49-F238E27FC236}">
                <a16:creationId xmlns:a16="http://schemas.microsoft.com/office/drawing/2014/main" id="{0F00D885-46C5-6242-0B73-1B7FBEEAF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885" y="2268523"/>
            <a:ext cx="1912941" cy="239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E70550-E0F6-32D9-2B2F-DDA2C9089903}"/>
              </a:ext>
            </a:extLst>
          </p:cNvPr>
          <p:cNvSpPr txBox="1"/>
          <p:nvPr/>
        </p:nvSpPr>
        <p:spPr>
          <a:xfrm>
            <a:off x="107004" y="120562"/>
            <a:ext cx="58881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DATOS</a:t>
            </a:r>
            <a:endParaRPr lang="es-CL" sz="2800" i="0" u="none" strike="noStrike" dirty="0">
              <a:solidFill>
                <a:schemeClr val="accent1">
                  <a:lumMod val="50000"/>
                </a:schemeClr>
              </a:solidFill>
              <a:effectLst/>
              <a:latin typeface="Avenir Next LT Pro" panose="020B0504020202020204" pitchFamily="34" charset="0"/>
              <a:ea typeface="UD Digi Kyokasho NP-R" panose="020B0400000000000000" pitchFamily="18" charset="-128"/>
              <a:cs typeface="Nirmala Tex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04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85185E-6 L -1.25E-6 -0.2393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96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>
            <a:off x="-19455" y="6553435"/>
            <a:ext cx="12192000" cy="309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67302-D18E-86AE-B1E5-DF680CE27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9455" y="6553435"/>
            <a:ext cx="670965" cy="309109"/>
          </a:xfrm>
        </p:spPr>
        <p:txBody>
          <a:bodyPr/>
          <a:lstStyle/>
          <a:p>
            <a:r>
              <a:rPr lang="es-CL" dirty="0"/>
              <a:t>7/27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BD3E38-81E4-7B0E-2135-EBC40E68431C}"/>
              </a:ext>
            </a:extLst>
          </p:cNvPr>
          <p:cNvSpPr/>
          <p:nvPr/>
        </p:nvSpPr>
        <p:spPr>
          <a:xfrm>
            <a:off x="6389356" y="6625030"/>
            <a:ext cx="1147077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1. Introducción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2A829F2-A7E0-CB84-1D34-3E13B0AEA9D4}"/>
              </a:ext>
            </a:extLst>
          </p:cNvPr>
          <p:cNvSpPr/>
          <p:nvPr/>
        </p:nvSpPr>
        <p:spPr>
          <a:xfrm>
            <a:off x="7626729" y="6625031"/>
            <a:ext cx="957667" cy="162052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2. Objetivos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AA0F4E5-7FCD-8A7E-C2D6-2D2460233BD2}"/>
              </a:ext>
            </a:extLst>
          </p:cNvPr>
          <p:cNvSpPr/>
          <p:nvPr/>
        </p:nvSpPr>
        <p:spPr>
          <a:xfrm>
            <a:off x="8645777" y="6625031"/>
            <a:ext cx="1147077" cy="162053"/>
          </a:xfrm>
          <a:prstGeom prst="roundRect">
            <a:avLst/>
          </a:prstGeom>
          <a:solidFill>
            <a:schemeClr val="lt1">
              <a:alpha val="8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3. Metodología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DDD8CD-BDC1-6437-046C-1054046295DD}"/>
              </a:ext>
            </a:extLst>
          </p:cNvPr>
          <p:cNvSpPr/>
          <p:nvPr/>
        </p:nvSpPr>
        <p:spPr>
          <a:xfrm>
            <a:off x="10938148" y="6625873"/>
            <a:ext cx="1168605" cy="161211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5. Conclusiones</a:t>
            </a:r>
            <a:endParaRPr lang="es-CL" sz="1050" dirty="0">
              <a:solidFill>
                <a:schemeClr val="accent1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80CFA32-9EA2-ED41-C49B-2706A8389EEB}"/>
              </a:ext>
            </a:extLst>
          </p:cNvPr>
          <p:cNvSpPr/>
          <p:nvPr/>
        </p:nvSpPr>
        <p:spPr>
          <a:xfrm>
            <a:off x="9854235" y="6625031"/>
            <a:ext cx="1022532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4. Resultados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BF27F4-09F2-F4C4-6D9B-AA60483F98AE}"/>
              </a:ext>
            </a:extLst>
          </p:cNvPr>
          <p:cNvSpPr/>
          <p:nvPr/>
        </p:nvSpPr>
        <p:spPr>
          <a:xfrm>
            <a:off x="0" y="-38910"/>
            <a:ext cx="12211454" cy="631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7330CE-1611-1211-A099-712EBF2441F6}"/>
              </a:ext>
            </a:extLst>
          </p:cNvPr>
          <p:cNvSpPr txBox="1"/>
          <p:nvPr/>
        </p:nvSpPr>
        <p:spPr>
          <a:xfrm>
            <a:off x="107004" y="120562"/>
            <a:ext cx="575065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DATOS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A4D36BEF-08D2-C0DD-88FB-E6DA3C3D0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78" y="1986929"/>
            <a:ext cx="2843951" cy="420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0FFC959-F3B8-0F33-538A-5950CE7E565D}"/>
              </a:ext>
            </a:extLst>
          </p:cNvPr>
          <p:cNvSpPr txBox="1"/>
          <p:nvPr/>
        </p:nvSpPr>
        <p:spPr>
          <a:xfrm>
            <a:off x="3516396" y="5715328"/>
            <a:ext cx="757988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latin typeface="Avenir Next LT Pro" panose="020B0504020202020204" pitchFamily="34" charset="0"/>
              </a:rPr>
              <a:t>Libro “Ornamente Geometrischer Vasen: Ein Kompendium”,</a:t>
            </a:r>
          </a:p>
          <a:p>
            <a:r>
              <a:rPr lang="de-DE" sz="1400" dirty="0">
                <a:latin typeface="Avenir Next LT Pro" panose="020B0504020202020204" pitchFamily="34" charset="0"/>
              </a:rPr>
              <a:t>Norbert Kunisch [Kun98]</a:t>
            </a:r>
            <a:endParaRPr lang="es-CL" sz="1400" dirty="0">
              <a:latin typeface="Avenir Next LT Pro" panose="020B05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59CCCC-56DD-C8FB-EEB0-DE69655B995E}"/>
              </a:ext>
            </a:extLst>
          </p:cNvPr>
          <p:cNvSpPr txBox="1"/>
          <p:nvPr/>
        </p:nvSpPr>
        <p:spPr>
          <a:xfrm>
            <a:off x="1485611" y="955562"/>
            <a:ext cx="924023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000" dirty="0">
                <a:latin typeface="Avenir Next LT Pro" panose="020B0504020202020204" pitchFamily="34" charset="0"/>
              </a:rPr>
              <a:t>¿Con qué datos?</a:t>
            </a:r>
          </a:p>
          <a:p>
            <a:r>
              <a:rPr lang="es-CL" sz="2000" dirty="0">
                <a:latin typeface="Avenir Next LT Pro" panose="020B0504020202020204" pitchFamily="34" charset="0"/>
              </a:rPr>
              <a:t>Patrones de </a:t>
            </a:r>
            <a:r>
              <a:rPr lang="es-CL" sz="2000" b="1" dirty="0">
                <a:solidFill>
                  <a:schemeClr val="accent4"/>
                </a:solidFill>
                <a:latin typeface="Avenir Next LT Pro" panose="020B0504020202020204" pitchFamily="34" charset="0"/>
              </a:rPr>
              <a:t>Ornamente </a:t>
            </a:r>
            <a:r>
              <a:rPr lang="es-CL" sz="2000" b="1" dirty="0" err="1">
                <a:solidFill>
                  <a:schemeClr val="accent4"/>
                </a:solidFill>
                <a:latin typeface="Avenir Next LT Pro" panose="020B0504020202020204" pitchFamily="34" charset="0"/>
              </a:rPr>
              <a:t>Geometrischen</a:t>
            </a:r>
            <a:r>
              <a:rPr lang="es-CL" sz="2000" b="1" dirty="0">
                <a:solidFill>
                  <a:schemeClr val="accent4"/>
                </a:solidFill>
                <a:latin typeface="Avenir Next LT Pro" panose="020B0504020202020204" pitchFamily="34" charset="0"/>
              </a:rPr>
              <a:t> </a:t>
            </a:r>
            <a:r>
              <a:rPr lang="es-CL" sz="2000" b="1" dirty="0" err="1">
                <a:solidFill>
                  <a:schemeClr val="accent4"/>
                </a:solidFill>
                <a:latin typeface="Avenir Next LT Pro" panose="020B0504020202020204" pitchFamily="34" charset="0"/>
              </a:rPr>
              <a:t>Vasen</a:t>
            </a:r>
            <a:r>
              <a:rPr lang="es-CL" sz="2000" b="1" dirty="0">
                <a:solidFill>
                  <a:schemeClr val="accent4"/>
                </a:solidFill>
                <a:latin typeface="Avenir Next LT Pro" panose="020B0504020202020204" pitchFamily="34" charset="0"/>
              </a:rPr>
              <a:t>, N. </a:t>
            </a:r>
            <a:r>
              <a:rPr lang="es-CL" sz="2000" b="1" dirty="0" err="1">
                <a:solidFill>
                  <a:schemeClr val="accent4"/>
                </a:solidFill>
                <a:latin typeface="Avenir Next LT Pro" panose="020B0504020202020204" pitchFamily="34" charset="0"/>
              </a:rPr>
              <a:t>Kunisch</a:t>
            </a:r>
            <a:r>
              <a:rPr lang="es-CL" sz="2000" b="1" dirty="0">
                <a:solidFill>
                  <a:schemeClr val="accent4"/>
                </a:solidFill>
                <a:latin typeface="Avenir Next LT Pro" panose="020B0504020202020204" pitchFamily="34" charset="0"/>
              </a:rPr>
              <a:t>.</a:t>
            </a:r>
            <a:endParaRPr lang="es-CL" sz="2000" b="1" dirty="0">
              <a:solidFill>
                <a:schemeClr val="accent4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9224E4-7253-6B56-D119-46D77ED2AD0C}"/>
              </a:ext>
            </a:extLst>
          </p:cNvPr>
          <p:cNvSpPr txBox="1"/>
          <p:nvPr/>
        </p:nvSpPr>
        <p:spPr>
          <a:xfrm>
            <a:off x="3631272" y="2354772"/>
            <a:ext cx="6702136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>
                <a:latin typeface="Avenir Next LT Pro" panose="020B0504020202020204" pitchFamily="34" charset="0"/>
              </a:rPr>
              <a:t>Propone una taxonomía de etiquetas.</a:t>
            </a:r>
            <a:endParaRPr lang="es-CL" sz="2400" dirty="0">
              <a:solidFill>
                <a:schemeClr val="tx1">
                  <a:lumMod val="95000"/>
                  <a:lumOff val="5000"/>
                </a:schemeClr>
              </a:solidFill>
              <a:latin typeface="Avenir Next LT Pro" panose="020B0504020202020204" pitchFamily="34" charset="0"/>
            </a:endParaRPr>
          </a:p>
          <a:p>
            <a:pPr marL="457200" indent="-457200">
              <a:buFontTx/>
              <a:buChar char="-"/>
            </a:pPr>
            <a:r>
              <a:rPr lang="es-CL" sz="2000" dirty="0">
                <a:latin typeface="Avenir Next LT Pro" panose="020B0504020202020204" pitchFamily="34" charset="0"/>
              </a:rPr>
              <a:t>776 patrones</a:t>
            </a:r>
          </a:p>
          <a:p>
            <a:pPr marL="457200" indent="-457200">
              <a:buFontTx/>
              <a:buChar char="-"/>
            </a:pPr>
            <a:r>
              <a:rPr lang="es-CL" sz="2000" dirty="0">
                <a:latin typeface="Avenir Next LT Pro" panose="020B0504020202020204" pitchFamily="34" charset="0"/>
              </a:rPr>
              <a:t>586 etiquetas distintas</a:t>
            </a:r>
          </a:p>
          <a:p>
            <a:pPr marL="457200" indent="-457200">
              <a:buFontTx/>
              <a:buChar char="-"/>
            </a:pPr>
            <a:r>
              <a:rPr lang="de-DE" sz="2000" dirty="0">
                <a:latin typeface="Avenir Next LT Pro" panose="020B0504020202020204" pitchFamily="34" charset="0"/>
              </a:rPr>
              <a:t>En promedio, 3 etiquetas por patrón.</a:t>
            </a:r>
          </a:p>
          <a:p>
            <a:pPr marL="457200" indent="-457200">
              <a:buFontTx/>
              <a:buChar char="-"/>
            </a:pPr>
            <a:endParaRPr lang="de-DE" sz="2400" b="1" dirty="0">
              <a:solidFill>
                <a:srgbClr val="FFC000"/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26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2FDF01-8419-D5E2-2182-E84EFE383974}"/>
              </a:ext>
            </a:extLst>
          </p:cNvPr>
          <p:cNvSpPr/>
          <p:nvPr/>
        </p:nvSpPr>
        <p:spPr>
          <a:xfrm>
            <a:off x="-19455" y="6553435"/>
            <a:ext cx="12192000" cy="309109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shade val="5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67302-D18E-86AE-B1E5-DF680CE27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9455" y="6553435"/>
            <a:ext cx="670965" cy="309109"/>
          </a:xfrm>
        </p:spPr>
        <p:txBody>
          <a:bodyPr/>
          <a:lstStyle/>
          <a:p>
            <a:r>
              <a:rPr lang="es-CL" dirty="0"/>
              <a:t>8/27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BD3E38-81E4-7B0E-2135-EBC40E68431C}"/>
              </a:ext>
            </a:extLst>
          </p:cNvPr>
          <p:cNvSpPr/>
          <p:nvPr/>
        </p:nvSpPr>
        <p:spPr>
          <a:xfrm>
            <a:off x="6389356" y="6625030"/>
            <a:ext cx="1147077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1. Introducción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2A829F2-A7E0-CB84-1D34-3E13B0AEA9D4}"/>
              </a:ext>
            </a:extLst>
          </p:cNvPr>
          <p:cNvSpPr/>
          <p:nvPr/>
        </p:nvSpPr>
        <p:spPr>
          <a:xfrm>
            <a:off x="7626729" y="6625031"/>
            <a:ext cx="957667" cy="162052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2. Objetivos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AA0F4E5-7FCD-8A7E-C2D6-2D2460233BD2}"/>
              </a:ext>
            </a:extLst>
          </p:cNvPr>
          <p:cNvSpPr/>
          <p:nvPr/>
        </p:nvSpPr>
        <p:spPr>
          <a:xfrm>
            <a:off x="8645777" y="6625031"/>
            <a:ext cx="1147077" cy="162053"/>
          </a:xfrm>
          <a:prstGeom prst="roundRect">
            <a:avLst/>
          </a:prstGeom>
          <a:solidFill>
            <a:schemeClr val="lt1">
              <a:alpha val="8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3. Metodología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DDDD8CD-BDC1-6437-046C-1054046295DD}"/>
              </a:ext>
            </a:extLst>
          </p:cNvPr>
          <p:cNvSpPr/>
          <p:nvPr/>
        </p:nvSpPr>
        <p:spPr>
          <a:xfrm>
            <a:off x="10938148" y="6625873"/>
            <a:ext cx="1168605" cy="161211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ES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5. Conclusiones</a:t>
            </a:r>
            <a:endParaRPr lang="es-CL" sz="1050" dirty="0">
              <a:solidFill>
                <a:schemeClr val="accent1">
                  <a:lumMod val="50000"/>
                </a:schemeClr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80CFA32-9EA2-ED41-C49B-2706A8389EEB}"/>
              </a:ext>
            </a:extLst>
          </p:cNvPr>
          <p:cNvSpPr/>
          <p:nvPr/>
        </p:nvSpPr>
        <p:spPr>
          <a:xfrm>
            <a:off x="9854235" y="6625031"/>
            <a:ext cx="1022532" cy="162053"/>
          </a:xfrm>
          <a:prstGeom prst="roundRect">
            <a:avLst/>
          </a:prstGeom>
          <a:solidFill>
            <a:schemeClr val="lt1">
              <a:alpha val="45000"/>
            </a:schemeClr>
          </a:solidFill>
          <a:ln w="12700">
            <a:solidFill>
              <a:schemeClr val="bg1">
                <a:lumMod val="75000"/>
                <a:alpha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s-CL" sz="1050" dirty="0">
                <a:solidFill>
                  <a:schemeClr val="accent1">
                    <a:lumMod val="50000"/>
                  </a:schemeClr>
                </a:solidFill>
                <a:latin typeface="Avenir Next LT Pro" panose="020B0504020202020204" pitchFamily="34" charset="0"/>
              </a:rPr>
              <a:t>4. Resultados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BF27F4-09F2-F4C4-6D9B-AA60483F98AE}"/>
              </a:ext>
            </a:extLst>
          </p:cNvPr>
          <p:cNvSpPr/>
          <p:nvPr/>
        </p:nvSpPr>
        <p:spPr>
          <a:xfrm>
            <a:off x="0" y="-38910"/>
            <a:ext cx="12211454" cy="6319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7330CE-1611-1211-A099-712EBF2441F6}"/>
              </a:ext>
            </a:extLst>
          </p:cNvPr>
          <p:cNvSpPr txBox="1"/>
          <p:nvPr/>
        </p:nvSpPr>
        <p:spPr>
          <a:xfrm>
            <a:off x="107003" y="120562"/>
            <a:ext cx="91607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800" i="0" u="none" strike="noStrike" dirty="0">
                <a:solidFill>
                  <a:schemeClr val="accent1">
                    <a:lumMod val="50000"/>
                  </a:schemeClr>
                </a:solidFill>
                <a:effectLst/>
                <a:latin typeface="Avenir Next LT Pro" panose="020B0504020202020204" pitchFamily="34" charset="0"/>
                <a:ea typeface="UD Digi Kyokasho NP-R" panose="020B0400000000000000" pitchFamily="18" charset="-128"/>
                <a:cs typeface="Nirmala Text" panose="020B0502040204020203" pitchFamily="34" charset="0"/>
              </a:rPr>
              <a:t>TÉCNICAS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9A8222-1B83-4B83-97DB-2391DB5C0D96}"/>
              </a:ext>
            </a:extLst>
          </p:cNvPr>
          <p:cNvSpPr txBox="1"/>
          <p:nvPr/>
        </p:nvSpPr>
        <p:spPr>
          <a:xfrm>
            <a:off x="2762934" y="3013501"/>
            <a:ext cx="68884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2000" dirty="0">
                <a:latin typeface="Avenir Next LT Pro" panose="020B0504020202020204" pitchFamily="34" charset="0"/>
              </a:rPr>
              <a:t>¿Cómo?</a:t>
            </a:r>
          </a:p>
          <a:p>
            <a:r>
              <a:rPr lang="es-CL" sz="2000" b="1" dirty="0">
                <a:solidFill>
                  <a:schemeClr val="accent4"/>
                </a:solidFill>
                <a:latin typeface="Avenir Next LT Pro" panose="020B0504020202020204" pitchFamily="34" charset="0"/>
              </a:rPr>
              <a:t>Aprendizaje supervisado </a:t>
            </a:r>
            <a:r>
              <a:rPr lang="es-CL" sz="2000" b="1" dirty="0" err="1">
                <a:solidFill>
                  <a:schemeClr val="accent4"/>
                </a:solidFill>
                <a:latin typeface="Avenir Next LT Pro" panose="020B0504020202020204" pitchFamily="34" charset="0"/>
              </a:rPr>
              <a:t>multietiqueta</a:t>
            </a:r>
            <a:r>
              <a:rPr lang="es-CL" sz="2000" b="1" dirty="0">
                <a:solidFill>
                  <a:schemeClr val="accent4"/>
                </a:solidFill>
                <a:latin typeface="Avenir Next LT Pro" panose="020B0504020202020204" pitchFamily="34" charset="0"/>
              </a:rPr>
              <a:t>.</a:t>
            </a:r>
            <a:endParaRPr lang="es-CL" sz="2000" b="1" dirty="0">
              <a:solidFill>
                <a:schemeClr val="accent4"/>
              </a:solidFill>
            </a:endParaRPr>
          </a:p>
        </p:txBody>
      </p:sp>
      <p:pic>
        <p:nvPicPr>
          <p:cNvPr id="22" name="Picture 21" descr="A picture containing text, screen, cat, different&#10;&#10;Description automatically generated">
            <a:extLst>
              <a:ext uri="{FF2B5EF4-FFF2-40B4-BE49-F238E27FC236}">
                <a16:creationId xmlns:a16="http://schemas.microsoft.com/office/drawing/2014/main" id="{8516C824-AC3C-BB67-67A7-11F855B86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755" y="2197176"/>
            <a:ext cx="9110838" cy="329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12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 L -4.58333E-6 -0.2664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33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8632</TotalTime>
  <Words>3715</Words>
  <Application>Microsoft Office PowerPoint</Application>
  <PresentationFormat>Widescreen</PresentationFormat>
  <Paragraphs>753</Paragraphs>
  <Slides>62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</vt:lpstr>
      <vt:lpstr>Avenir Next LT Pro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Matías Jesús Vergara Silva (matiasvergara)</dc:creator>
  <cp:lastModifiedBy>Matias Vergara S.</cp:lastModifiedBy>
  <cp:revision>94</cp:revision>
  <dcterms:created xsi:type="dcterms:W3CDTF">2022-11-08T15:10:02Z</dcterms:created>
  <dcterms:modified xsi:type="dcterms:W3CDTF">2023-03-20T14:43:38Z</dcterms:modified>
</cp:coreProperties>
</file>